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96" r:id="rId4"/>
    <p:sldId id="268" r:id="rId5"/>
    <p:sldId id="284" r:id="rId6"/>
    <p:sldId id="271" r:id="rId7"/>
    <p:sldId id="285" r:id="rId8"/>
    <p:sldId id="283" r:id="rId9"/>
    <p:sldId id="280" r:id="rId10"/>
    <p:sldId id="281" r:id="rId11"/>
    <p:sldId id="286" r:id="rId12"/>
    <p:sldId id="294" r:id="rId13"/>
    <p:sldId id="295" r:id="rId14"/>
    <p:sldId id="289" r:id="rId15"/>
    <p:sldId id="298" r:id="rId16"/>
    <p:sldId id="291" r:id="rId17"/>
    <p:sldId id="290" r:id="rId18"/>
    <p:sldId id="287" r:id="rId19"/>
    <p:sldId id="270" r:id="rId20"/>
    <p:sldId id="292" r:id="rId21"/>
    <p:sldId id="277" r:id="rId22"/>
    <p:sldId id="278" r:id="rId23"/>
    <p:sldId id="297" r:id="rId24"/>
    <p:sldId id="274" r:id="rId25"/>
    <p:sldId id="293" r:id="rId26"/>
    <p:sldId id="273" r:id="rId27"/>
    <p:sldId id="272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2FC1-DCF9-4D9B-B939-917CA302C7C5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17A1-F40B-457D-AB7E-D464A744D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7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2FC1-DCF9-4D9B-B939-917CA302C7C5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17A1-F40B-457D-AB7E-D464A744D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9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2FC1-DCF9-4D9B-B939-917CA302C7C5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17A1-F40B-457D-AB7E-D464A744D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2FC1-DCF9-4D9B-B939-917CA302C7C5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17A1-F40B-457D-AB7E-D464A744D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7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2FC1-DCF9-4D9B-B939-917CA302C7C5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17A1-F40B-457D-AB7E-D464A744D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0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2FC1-DCF9-4D9B-B939-917CA302C7C5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17A1-F40B-457D-AB7E-D464A744D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9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2FC1-DCF9-4D9B-B939-917CA302C7C5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17A1-F40B-457D-AB7E-D464A744D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8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2FC1-DCF9-4D9B-B939-917CA302C7C5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17A1-F40B-457D-AB7E-D464A744D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6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2FC1-DCF9-4D9B-B939-917CA302C7C5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17A1-F40B-457D-AB7E-D464A744D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4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2FC1-DCF9-4D9B-B939-917CA302C7C5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17A1-F40B-457D-AB7E-D464A744D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5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2FC1-DCF9-4D9B-B939-917CA302C7C5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17A1-F40B-457D-AB7E-D464A744D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6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E2FC1-DCF9-4D9B-B939-917CA302C7C5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517A1-F40B-457D-AB7E-D464A744D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5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quoththeravensa@gmail.com" TargetMode="External"/><Relationship Id="rId4" Type="http://schemas.openxmlformats.org/officeDocument/2006/relationships/hyperlink" Target="mailto:cirons@geoinvesting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quoththeravensa@gmail.com" TargetMode="External"/><Relationship Id="rId4" Type="http://schemas.openxmlformats.org/officeDocument/2006/relationships/hyperlink" Target="mailto:cirons@geoinvesting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489" y="1482144"/>
            <a:ext cx="10063701" cy="93374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n-lt"/>
              </a:rPr>
              <a:t>Short the Whole F***ing Thing</a:t>
            </a:r>
            <a:endParaRPr lang="en-US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8339" y="2415884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Going Long Gold to Be Short the Government’s “System” and Why I Have No Faith in Monetary Policy in 15 Minutes or Less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921" y="5775168"/>
            <a:ext cx="1441008" cy="784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18" y="5489519"/>
            <a:ext cx="1229184" cy="1221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5350" y="4102744"/>
            <a:ext cx="53830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Christopher Irons</a:t>
            </a:r>
          </a:p>
          <a:p>
            <a:pPr algn="ctr"/>
            <a:r>
              <a:rPr lang="en-US" dirty="0" smtClean="0"/>
              <a:t>Quoth the Raven Research, LLC</a:t>
            </a:r>
          </a:p>
          <a:p>
            <a:pPr algn="ctr"/>
            <a:r>
              <a:rPr lang="en-US" dirty="0" smtClean="0"/>
              <a:t>GeoInvesting, LLC</a:t>
            </a:r>
          </a:p>
          <a:p>
            <a:pPr algn="ctr"/>
            <a:r>
              <a:rPr lang="en-US" dirty="0" smtClean="0">
                <a:hlinkClick r:id="rId4"/>
              </a:rPr>
              <a:t>cirons@geoinvesting.com</a:t>
            </a:r>
            <a:endParaRPr lang="en-US" dirty="0" smtClean="0"/>
          </a:p>
          <a:p>
            <a:pPr algn="ctr"/>
            <a:r>
              <a:rPr lang="en-US" dirty="0" smtClean="0">
                <a:hlinkClick r:id="rId5"/>
              </a:rPr>
              <a:t>quoththeravensa@gmail.com</a:t>
            </a:r>
            <a:endParaRPr lang="en-US" dirty="0" smtClean="0"/>
          </a:p>
          <a:p>
            <a:pPr algn="ctr"/>
            <a:r>
              <a:rPr lang="en-US" dirty="0" smtClean="0"/>
              <a:t>Twitter: @QTRResearch</a:t>
            </a:r>
          </a:p>
          <a:p>
            <a:pPr algn="ctr"/>
            <a:r>
              <a:rPr lang="en-US" dirty="0" smtClean="0"/>
              <a:t>Twitter: @GeoInvesting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1655" y="6390549"/>
            <a:ext cx="396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May 3, 2018 –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The Art of Short Selling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8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550" y="295428"/>
            <a:ext cx="11086770" cy="1000635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What About the Fed/Regulators/Economists?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921" y="5775168"/>
            <a:ext cx="1441008" cy="784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18" y="5489519"/>
            <a:ext cx="1229184" cy="1221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311" y="1446599"/>
            <a:ext cx="7734300" cy="4410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1655" y="6390549"/>
            <a:ext cx="396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May 3, 2018 –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The Art of Short Selling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12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550" y="295428"/>
            <a:ext cx="11086770" cy="1000635"/>
          </a:xfrm>
        </p:spPr>
        <p:txBody>
          <a:bodyPr>
            <a:noAutofit/>
          </a:bodyPr>
          <a:lstStyle/>
          <a:p>
            <a:r>
              <a:rPr lang="en-US" sz="4000" b="1" dirty="0"/>
              <a:t>Other Great Quotes in </a:t>
            </a:r>
            <a:r>
              <a:rPr lang="en-US" sz="4000" b="1" dirty="0" smtClean="0"/>
              <a:t>Economist/Analyst History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550" y="1543862"/>
            <a:ext cx="11150379" cy="3983507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Former </a:t>
            </a:r>
            <a:r>
              <a:rPr lang="en-US" dirty="0"/>
              <a:t>National Association of Realtors chief economist David </a:t>
            </a:r>
            <a:r>
              <a:rPr lang="en-US" dirty="0" err="1"/>
              <a:t>Lereah</a:t>
            </a:r>
            <a:r>
              <a:rPr lang="en-US" dirty="0"/>
              <a:t> published a book called "Why the Real Estate Boom Will Not Bust—And How You Can Profit from It" early in 2006. It has not aged well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 August </a:t>
            </a:r>
            <a:r>
              <a:rPr lang="en-US" dirty="0"/>
              <a:t>2007, Joseph </a:t>
            </a:r>
            <a:r>
              <a:rPr lang="en-US" dirty="0" err="1"/>
              <a:t>Cassano</a:t>
            </a:r>
            <a:r>
              <a:rPr lang="en-US" dirty="0"/>
              <a:t>, who ran insurer AIG's financial products </a:t>
            </a:r>
            <a:r>
              <a:rPr lang="en-US" dirty="0" smtClean="0"/>
              <a:t>division, said </a:t>
            </a:r>
            <a:r>
              <a:rPr lang="en-US" dirty="0"/>
              <a:t>he couldn't see AIG "losing one dollar in any of those (credit derivative) transactions." AIG was bailed out in </a:t>
            </a:r>
            <a:r>
              <a:rPr lang="en-US" dirty="0" smtClean="0"/>
              <a:t>2008.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December 2007, Goldman Sachs chief investment strategist Abby Joseph </a:t>
            </a:r>
            <a:r>
              <a:rPr lang="en-US" dirty="0" smtClean="0"/>
              <a:t>Cohen suggested </a:t>
            </a:r>
            <a:r>
              <a:rPr lang="en-US" dirty="0"/>
              <a:t>the S&amp;P 500 would hit 1,675 by the end of 2008, a climb of 14% — it actually ended below 900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“Two brokerage firms - RBC Capital Markets and UBS Warburg -- </a:t>
            </a:r>
            <a:r>
              <a:rPr lang="en-US" b="1" u="sng" dirty="0"/>
              <a:t>just</a:t>
            </a:r>
            <a:r>
              <a:rPr lang="en-US" dirty="0"/>
              <a:t> downgraded Enron from a Strong Buy on Wednesday, after the stock already had fallen from a 52-week high of $84.87 to $4.14. Thanks for nothing.” – CNN Money, </a:t>
            </a:r>
            <a:r>
              <a:rPr lang="en-US" dirty="0" smtClean="0"/>
              <a:t>2001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921" y="5775168"/>
            <a:ext cx="1441008" cy="784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18" y="5489519"/>
            <a:ext cx="1229184" cy="12214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2002" y="5798165"/>
            <a:ext cx="397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Sources: Reuters, Business Insider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01655" y="6390549"/>
            <a:ext cx="396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May 3, 2018 –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The Art of Short Selling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73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077" y="4989201"/>
            <a:ext cx="11086770" cy="1000635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The Fed’s Answer to Any Problem?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But remember: QE hasn’t “worked” unless we can unwind the stimulus and still be better off than we would have been. 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921" y="5775168"/>
            <a:ext cx="1441008" cy="784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18" y="5489519"/>
            <a:ext cx="1229184" cy="12214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1438" y="1542553"/>
            <a:ext cx="91360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"The U.S. government has a technology, called a printing press (or today, its electronic equivalent), that </a:t>
            </a:r>
            <a:r>
              <a:rPr lang="en-US" sz="2400" b="1" dirty="0">
                <a:solidFill>
                  <a:srgbClr val="FF0000"/>
                </a:solidFill>
              </a:rPr>
              <a:t>allows it to produce as many U.S. dollars as it wishes at 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cost</a:t>
            </a:r>
            <a:r>
              <a:rPr lang="en-US" sz="2400" dirty="0" smtClean="0">
                <a:solidFill>
                  <a:srgbClr val="FF0000"/>
                </a:solidFill>
              </a:rPr>
              <a:t>.”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– Ben Bernanke, November 2002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375" y="2346318"/>
            <a:ext cx="1643134" cy="11988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1655" y="6390549"/>
            <a:ext cx="396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May 3, 2018 –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The Art of Short Selling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31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159" y="2566731"/>
            <a:ext cx="11086770" cy="1000635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Why does this happen over and over?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921" y="5775168"/>
            <a:ext cx="1441008" cy="784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18" y="5489519"/>
            <a:ext cx="1229184" cy="1221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1655" y="6390549"/>
            <a:ext cx="396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May 3, 2018 –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The Art of Short Selling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97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524" y="382892"/>
            <a:ext cx="11086770" cy="1000635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Herd Mentality and Fear of Being Wrong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921" y="5775168"/>
            <a:ext cx="1441008" cy="784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18" y="5489519"/>
            <a:ext cx="1229184" cy="1221478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 rot="10800000" flipV="1">
            <a:off x="938497" y="1870576"/>
            <a:ext cx="1064679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“If everyone is thinking alike, then somebody isn't thinking.” </a:t>
            </a:r>
            <a:br>
              <a:rPr lang="en-US" sz="3200" dirty="0"/>
            </a:br>
            <a:r>
              <a:rPr lang="en-US" sz="3200" dirty="0"/>
              <a:t>― </a:t>
            </a:r>
            <a:r>
              <a:rPr lang="en-US" sz="3200" b="1" dirty="0"/>
              <a:t>George S. Patton Jr</a:t>
            </a:r>
            <a:r>
              <a:rPr lang="en-US" sz="3200" b="1" dirty="0" smtClean="0"/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“A bad conscience is easier to cope with than a bad reputation.” </a:t>
            </a:r>
            <a:br>
              <a:rPr lang="en-US" sz="3200" dirty="0"/>
            </a:br>
            <a:r>
              <a:rPr lang="en-US" sz="3200" dirty="0"/>
              <a:t>― </a:t>
            </a:r>
            <a:r>
              <a:rPr lang="en-US" sz="3200" b="1" dirty="0"/>
              <a:t>Friedrich Nietzsche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1655" y="6390549"/>
            <a:ext cx="396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May 3, 2018 –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The Art of Short Selling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81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161" y="3583727"/>
            <a:ext cx="3224046" cy="25837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394" y="1450818"/>
            <a:ext cx="2384813" cy="2430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550" y="295428"/>
            <a:ext cx="11086770" cy="100063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More Great Quotes in Analyst History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18" y="5489519"/>
            <a:ext cx="1229184" cy="1221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6645" y="1450818"/>
            <a:ext cx="4257675" cy="4324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9681" y="1947622"/>
            <a:ext cx="32697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Adam Jonas, Morgan Stanley price targets and corresponding 2018 adjusted EPS estimates for Tesla.</a:t>
            </a:r>
          </a:p>
          <a:p>
            <a:endParaRPr lang="en-US" sz="2400" dirty="0"/>
          </a:p>
          <a:p>
            <a:r>
              <a:rPr lang="en-US" sz="2400" b="1" u="sng" dirty="0" smtClean="0"/>
              <a:t>DO YOUR OWN WORK </a:t>
            </a:r>
            <a:r>
              <a:rPr lang="en-US" sz="2400" dirty="0" smtClean="0"/>
              <a:t>– These analysts will not save you!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6921" y="5775168"/>
            <a:ext cx="1441008" cy="7846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01655" y="6390549"/>
            <a:ext cx="396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May 3, 2018 –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The Art of Short Selling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40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818" y="311910"/>
            <a:ext cx="11086770" cy="1000635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The Analyst I Listen To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921" y="5775168"/>
            <a:ext cx="1441008" cy="784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18" y="5489519"/>
            <a:ext cx="1229184" cy="1221478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 rot="10800000" flipV="1">
            <a:off x="1465690" y="2262647"/>
            <a:ext cx="1064679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“Trust your own judgement, live with it and love it.” </a:t>
            </a:r>
            <a:endParaRPr lang="en-US" sz="32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	</a:t>
            </a:r>
            <a:r>
              <a:rPr lang="en-US" sz="3200" b="1" dirty="0" smtClean="0"/>
              <a:t>			– </a:t>
            </a:r>
            <a:r>
              <a:rPr lang="en-US" sz="3200" b="1" dirty="0"/>
              <a:t>Nas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348" y="3467342"/>
            <a:ext cx="4734883" cy="33906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2228" y="6390549"/>
            <a:ext cx="396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May 3, 2018 –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The Art of Short Selling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51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57" y="557820"/>
            <a:ext cx="11396628" cy="107022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Instead, Economists Ignore Nas and Are Buying Each Other’s </a:t>
            </a:r>
            <a:r>
              <a:rPr lang="en-US" sz="4400" b="1" dirty="0" err="1" smtClean="0"/>
              <a:t>Bullsh</a:t>
            </a:r>
            <a:r>
              <a:rPr lang="en-US" sz="4400" b="1" dirty="0" smtClean="0"/>
              <a:t>*t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921" y="5775168"/>
            <a:ext cx="1441008" cy="784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18" y="5489519"/>
            <a:ext cx="1229184" cy="1221478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 rot="10800000" flipV="1">
            <a:off x="1909516" y="1939121"/>
            <a:ext cx="866235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 smtClean="0"/>
              <a:t>“I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am entirely sympathetic to the efforts of the Fed, this is a very hard time. But you should know that I am biased, because before he was promoted, Ben Bernanke was the Chairman of the Princeton economics department.”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 Paul Krugman 2008-09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1655" y="6390549"/>
            <a:ext cx="396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May 3, 2018 –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The Art of Short Selling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37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231" y="327233"/>
            <a:ext cx="11086770" cy="1000635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Results of Economist/Analyst Confirmation Bias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921" y="5775168"/>
            <a:ext cx="1441008" cy="784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18" y="5489519"/>
            <a:ext cx="1229184" cy="1221478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 rot="10800000" flipV="1">
            <a:off x="907651" y="2929922"/>
            <a:ext cx="1047066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20" y="1478943"/>
            <a:ext cx="108217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Majority of economists and analysts all think the same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Everyone continues to wind up trusting “the system” without looking at it critically – ever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Regardless of whether or not the unthinkable happens, this is dangerous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 one talks about, or pays attention to, the fact that our monetary policy is an unprecedented experiment – the outcome of which continues to remain unknown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Whistleblowers can go ignored (see: Harry Markopolos)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01655" y="6390549"/>
            <a:ext cx="396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May 3, 2018 –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The Art of Short Selling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83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550" y="295428"/>
            <a:ext cx="11086770" cy="100063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Maybe the Government Will Catch On – Or Not…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550" y="1447234"/>
            <a:ext cx="11150379" cy="511259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Madoff – $65 billion fraud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Enron - $60 billion market cap (adj. for inflation ~ $88 billion today)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WorldCom – inflated assets by $11 billion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Chinese Reverse Mergers – over $15 billion in fraud uncovered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err="1" smtClean="0"/>
              <a:t>Theranos</a:t>
            </a:r>
            <a:r>
              <a:rPr lang="en-US" sz="2800" dirty="0" smtClean="0"/>
              <a:t> - $9 billion valuation wiped out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Lehman – hid over $50 billion in loans disguised as sales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Waste Management - $1.7 billion in fake earnings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Tyco, Volkswagen, Autonomy</a:t>
            </a:r>
            <a:r>
              <a:rPr lang="en-US" sz="2800" dirty="0"/>
              <a:t>, Nortel, </a:t>
            </a:r>
            <a:r>
              <a:rPr lang="en-US" sz="2800" dirty="0" err="1"/>
              <a:t>WaMu</a:t>
            </a:r>
            <a:r>
              <a:rPr lang="en-US" sz="2800" dirty="0"/>
              <a:t>, Bear Sterns, </a:t>
            </a:r>
            <a:r>
              <a:rPr lang="en-US" sz="2800" dirty="0" err="1"/>
              <a:t>Bre</a:t>
            </a:r>
            <a:r>
              <a:rPr lang="en-US" sz="2800" dirty="0"/>
              <a:t>-X (Canada</a:t>
            </a:r>
            <a:r>
              <a:rPr lang="en-US" sz="2800" dirty="0" smtClean="0"/>
              <a:t>), etc. </a:t>
            </a:r>
            <a:r>
              <a:rPr lang="en-US" sz="2800" dirty="0" err="1" smtClean="0"/>
              <a:t>etc</a:t>
            </a:r>
            <a:r>
              <a:rPr lang="en-US" sz="2800" dirty="0" smtClean="0"/>
              <a:t> </a:t>
            </a:r>
            <a:r>
              <a:rPr lang="en-US" sz="2800" dirty="0"/>
              <a:t>etc. </a:t>
            </a:r>
            <a:endParaRPr lang="en-US" sz="2800" dirty="0" smtClean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921" y="5775168"/>
            <a:ext cx="1441008" cy="784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18" y="5489519"/>
            <a:ext cx="1229184" cy="12214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1655" y="6390549"/>
            <a:ext cx="396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May 3, 2018 –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The Art of Short Selling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1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550" y="295428"/>
            <a:ext cx="11086770" cy="1000635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Introduction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550" y="1447234"/>
            <a:ext cx="11150379" cy="415843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It’s easy to be a short seller when you’re a skeptic and/or cynic by nature (growing up in a household with a low </a:t>
            </a:r>
            <a:r>
              <a:rPr lang="en-US" sz="2800" dirty="0" err="1" smtClean="0"/>
              <a:t>bullsh</a:t>
            </a:r>
            <a:r>
              <a:rPr lang="en-US" sz="2800" dirty="0" smtClean="0"/>
              <a:t>*t tolerance also helped)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Some people choose individual companies to short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While I also do this, I’m equally as skeptical about our government, our Federal Reserve and Central Banking policy globally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Driving policy based on spending and consumption instead of saving and </a:t>
            </a:r>
            <a:r>
              <a:rPr lang="en-US" sz="2800" dirty="0" err="1" smtClean="0"/>
              <a:t>underconsumption</a:t>
            </a:r>
            <a:r>
              <a:rPr lang="en-US" sz="2800" dirty="0" smtClean="0"/>
              <a:t> simply doesn’t make sense to me – not how I was raised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Best way to position against the system: own gold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921" y="5775168"/>
            <a:ext cx="1441008" cy="784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18" y="5489519"/>
            <a:ext cx="1229184" cy="12214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1655" y="6398787"/>
            <a:ext cx="396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May 3, 2018 –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The Art of Short Selling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87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550" y="295428"/>
            <a:ext cx="11086770" cy="1000635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Long Gold to Short the System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550" y="1375672"/>
            <a:ext cx="11150379" cy="511259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Gold as a store of value versus the U.S. dollar (other commodities similar)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</a:t>
            </a:r>
            <a:r>
              <a:rPr lang="en-US" dirty="0"/>
              <a:t> store of value is the function of an asset that can be saved, retrieved and exchanged at a later time, and be predictably useful when retrieved. More generally, a store of value is anything that </a:t>
            </a:r>
            <a:r>
              <a:rPr lang="en-US" b="1" u="sng" dirty="0"/>
              <a:t>retains purchasing power</a:t>
            </a:r>
            <a:r>
              <a:rPr lang="en-US" dirty="0"/>
              <a:t> into the future</a:t>
            </a:r>
            <a:r>
              <a:rPr lang="en-US" dirty="0" smtClean="0"/>
              <a:t>. It is finite in supply, unless the U.S. dollar printing press.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921" y="5775168"/>
            <a:ext cx="1441008" cy="784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18" y="5489519"/>
            <a:ext cx="1229184" cy="1221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306" y="2788962"/>
            <a:ext cx="8446310" cy="28485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87694" y="3931968"/>
            <a:ext cx="2138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“…at no cost”</a:t>
            </a:r>
          </a:p>
          <a:p>
            <a:r>
              <a:rPr lang="en-US" dirty="0" smtClean="0"/>
              <a:t>- Bernanke, 2002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01655" y="6390549"/>
            <a:ext cx="396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May 3, 2018 –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The Art of Short Selling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97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549" y="172353"/>
            <a:ext cx="11086770" cy="1000635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Long Gold to Short the System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921" y="5775168"/>
            <a:ext cx="1441008" cy="784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18" y="5489519"/>
            <a:ext cx="1229184" cy="1221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62" y="1948086"/>
            <a:ext cx="10579399" cy="3541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4560" y="1477771"/>
            <a:ext cx="828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in U.S. dollars, it’s clear that gold has maintained its purchasing power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01655" y="6390549"/>
            <a:ext cx="396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May 3, 2018 –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The Art of Short Selling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26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596" y="2373783"/>
            <a:ext cx="5459462" cy="3167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818" y="295428"/>
            <a:ext cx="11591846" cy="100063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Economists Downplay Gold But It’s Held in Reserve…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550" y="1529612"/>
            <a:ext cx="11150379" cy="511259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Easy question: if gold isn’t that important – as economists and financial pundits sometimes say - why do the world’s central banks still hold it in reserve?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To manage risk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To promote stability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To hedge against the USD/inflation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To hedge against “the system”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0B050"/>
                </a:solidFill>
              </a:rPr>
              <a:t>Do the same in your portfolio.</a:t>
            </a:r>
          </a:p>
          <a:p>
            <a:pPr algn="l"/>
            <a:r>
              <a:rPr lang="en-US" dirty="0" smtClean="0"/>
              <a:t>The same economists telling us that </a:t>
            </a:r>
          </a:p>
          <a:p>
            <a:pPr algn="l"/>
            <a:r>
              <a:rPr lang="en-US" dirty="0"/>
              <a:t>g</a:t>
            </a:r>
            <a:r>
              <a:rPr lang="en-US" dirty="0" smtClean="0"/>
              <a:t>old isn’t money are the ones shilling </a:t>
            </a:r>
          </a:p>
          <a:p>
            <a:pPr algn="l"/>
            <a:r>
              <a:rPr lang="en-US" dirty="0"/>
              <a:t>f</a:t>
            </a:r>
            <a:r>
              <a:rPr lang="en-US" dirty="0" smtClean="0"/>
              <a:t>or the central banks that are buying.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6921" y="5775168"/>
            <a:ext cx="1441008" cy="784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18" y="5489519"/>
            <a:ext cx="1229184" cy="122147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7550" y="2392156"/>
            <a:ext cx="11086770" cy="10006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01655" y="6390549"/>
            <a:ext cx="396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May 3, 2018 –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The Art of Short Selling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1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207" y="74923"/>
            <a:ext cx="11591846" cy="100063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How To Own It?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720" y="733119"/>
            <a:ext cx="11150379" cy="5112592"/>
          </a:xfrm>
        </p:spPr>
        <p:txBody>
          <a:bodyPr>
            <a:normAutofit/>
          </a:bodyPr>
          <a:lstStyle/>
          <a:p>
            <a:pPr algn="l"/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Having exposure to bullion is best, if you have the means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You don’t want to be stuck holding GLD or some gold ETF or gold related stock if there’s going to be a systemic shock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If the owner of your gold ETF is smacked hard during systemic shock, you’re now officially holding shares of The Weinstein Company or </a:t>
            </a:r>
            <a:r>
              <a:rPr lang="en-US" sz="2000" dirty="0" err="1" smtClean="0"/>
              <a:t>Theranos</a:t>
            </a:r>
            <a:r>
              <a:rPr lang="en-US" sz="2000" dirty="0" smtClean="0"/>
              <a:t> instead (read: $0).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Depending on your level of tin foil </a:t>
            </a:r>
            <a:r>
              <a:rPr lang="en-US" sz="2000" dirty="0" err="1"/>
              <a:t>hattery</a:t>
            </a:r>
            <a:r>
              <a:rPr lang="en-US" sz="2000" dirty="0" smtClean="0"/>
              <a:t>, you may seek to purchase gold that is held in a vault either in the U.S., or outside of the U.S. (Switzerland is popular &amp; highly regarded as safe)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921" y="5775168"/>
            <a:ext cx="1441008" cy="784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18" y="5489519"/>
            <a:ext cx="1229184" cy="122147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7550" y="2392156"/>
            <a:ext cx="11086770" cy="10006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653006" y="3725417"/>
            <a:ext cx="11538994" cy="2477351"/>
            <a:chOff x="763504" y="3805369"/>
            <a:chExt cx="11538994" cy="2477351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685982" y="4650584"/>
              <a:ext cx="8476913" cy="343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63504" y="4465918"/>
              <a:ext cx="1087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Riskier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326921" y="4457481"/>
              <a:ext cx="1975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Less Risky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50899" y="4238012"/>
              <a:ext cx="8476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Gold miner stocks               Gold ETFs                    Gold futures                   Physical Bullion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25083" y="3805369"/>
              <a:ext cx="2001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/>
                <a:t>Investment Vehicle</a:t>
              </a:r>
              <a:endParaRPr lang="en-US" b="1" u="sng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32549" y="5913388"/>
              <a:ext cx="2912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/>
                <a:t>Alex Jones Conspiracy Meter</a:t>
              </a:r>
              <a:endParaRPr lang="en-US" b="1" u="sng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2755" y="4725131"/>
              <a:ext cx="1362361" cy="99026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65133" y="4736788"/>
              <a:ext cx="1125665" cy="97860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35371" y="4725131"/>
              <a:ext cx="1417580" cy="100948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21703" y="4745503"/>
              <a:ext cx="1588095" cy="989117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4301655" y="6390549"/>
            <a:ext cx="396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May 3, 2018 –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The Art of Short Selling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21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18" y="5489519"/>
            <a:ext cx="1229184" cy="1221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550" y="295428"/>
            <a:ext cx="11086770" cy="1000635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The “Pain of Short Selling”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550" y="1359770"/>
            <a:ext cx="11150379" cy="511259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When you speak up against the “herd” everybody usually will tell you that you’re wrong about everything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You’re often viewed as the “bad guy” by people who don’t understand what you’re talking about or people who are charged with just coming up with hot takes (see: financial media)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You have to get the facts, timing AND the psychology of the market right, or you will get your head crushed in like I did 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Questcor</a:t>
            </a:r>
            <a:r>
              <a:rPr lang="en-US" dirty="0" smtClean="0"/>
              <a:t>/Mallinckrodt – right thesis, was 3 years early (cc: David </a:t>
            </a:r>
            <a:r>
              <a:rPr lang="en-US" dirty="0" err="1" smtClean="0"/>
              <a:t>Einhorn</a:t>
            </a:r>
            <a:r>
              <a:rPr lang="en-US" dirty="0" smtClean="0"/>
              <a:t>, Andrew Left)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Herbalife – still think facts are correct, stock thinks otherwise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Green Mountain Coffee – bought out at nearly 100% premium and shortly thereafter wrote down the Keurig </a:t>
            </a:r>
            <a:r>
              <a:rPr lang="en-US" dirty="0" err="1" smtClean="0"/>
              <a:t>Kold</a:t>
            </a:r>
            <a:r>
              <a:rPr lang="en-US" dirty="0" smtClean="0"/>
              <a:t>, one of the main reasons I was short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6921" y="5775168"/>
            <a:ext cx="1441008" cy="7846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1655" y="6390549"/>
            <a:ext cx="396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May 3, 2018 –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The Art of Short Selling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00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550" y="80743"/>
            <a:ext cx="11086770" cy="1000635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The “Pain of Short Selling”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550" y="1144988"/>
            <a:ext cx="11150379" cy="511259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“Brain damage” - companies that don’t like the truth will sue you, hire private investigators or “business intelligence” firms to perform counter-intelligence/spy on you</a:t>
            </a:r>
          </a:p>
          <a:p>
            <a:pPr algn="l"/>
            <a:endParaRPr lang="en-US" sz="28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921" y="5775168"/>
            <a:ext cx="1441008" cy="784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18" y="5489519"/>
            <a:ext cx="1229184" cy="1221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82" y="2745708"/>
            <a:ext cx="3250834" cy="25939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2799" y="2541603"/>
            <a:ext cx="3177833" cy="2798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9115" y="2741684"/>
            <a:ext cx="3955622" cy="25678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01655" y="6390549"/>
            <a:ext cx="396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May 3, 2018 –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The Art of Short Selling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3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18" y="5489519"/>
            <a:ext cx="1229184" cy="1221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550" y="295428"/>
            <a:ext cx="11086770" cy="1000635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The “Art of Short Selling” &amp; Lessons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209" y="1383624"/>
            <a:ext cx="11150379" cy="511259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You absolutely must trust your own research &amp; instincts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Your research must be 100% error proof and rock solid, backed by facts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You must be ready for psychological twists and turns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Must have the fortitude to swim against the current &amp; take on major risk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You have to be nuts - as Marc Cohodes says “have a genetic defect”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Next time a short seller/skeptic speaks, you don’t have to agree, but it’s probably worth it to at least listen and consider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Billions </a:t>
            </a:r>
            <a:r>
              <a:rPr lang="en-US" dirty="0"/>
              <a:t>in U.S. listed China based fraud uncovered by short </a:t>
            </a:r>
            <a:r>
              <a:rPr lang="en-US" dirty="0" smtClean="0"/>
              <a:t>sellers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Harry </a:t>
            </a:r>
            <a:r>
              <a:rPr lang="en-US" dirty="0"/>
              <a:t>Markopolos blew the whistle on </a:t>
            </a:r>
            <a:r>
              <a:rPr lang="en-US" dirty="0" smtClean="0"/>
              <a:t>Madoff </a:t>
            </a:r>
            <a:r>
              <a:rPr lang="en-US" dirty="0"/>
              <a:t>years before he went bust, no one </a:t>
            </a:r>
            <a:r>
              <a:rPr lang="en-US" dirty="0" smtClean="0"/>
              <a:t>listened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Austrian based economist Peter Schiff predicted the housing collapse</a:t>
            </a:r>
            <a:endParaRPr lang="en-U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6921" y="5775168"/>
            <a:ext cx="1441008" cy="7846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1655" y="6390549"/>
            <a:ext cx="396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May 3, 2018 –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The Art of Short Selling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85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015" y="2608029"/>
            <a:ext cx="10063701" cy="93374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+mn-lt"/>
              </a:rPr>
              <a:t>Thank You</a:t>
            </a:r>
            <a:br>
              <a:rPr lang="en-US" sz="5400" b="1" dirty="0" smtClean="0">
                <a:latin typeface="+mn-lt"/>
              </a:rPr>
            </a:b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921" y="5775168"/>
            <a:ext cx="1441008" cy="784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18" y="5489519"/>
            <a:ext cx="1229184" cy="1221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5350" y="4102744"/>
            <a:ext cx="53830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Christopher Irons</a:t>
            </a:r>
          </a:p>
          <a:p>
            <a:pPr algn="ctr"/>
            <a:r>
              <a:rPr lang="en-US" dirty="0" smtClean="0"/>
              <a:t>Quoth the Raven Research, LLC</a:t>
            </a:r>
          </a:p>
          <a:p>
            <a:pPr algn="ctr"/>
            <a:r>
              <a:rPr lang="en-US" dirty="0" smtClean="0"/>
              <a:t>GeoInvesting, LLC</a:t>
            </a:r>
          </a:p>
          <a:p>
            <a:pPr algn="ctr"/>
            <a:r>
              <a:rPr lang="en-US" dirty="0" smtClean="0">
                <a:hlinkClick r:id="rId4"/>
              </a:rPr>
              <a:t>cirons@geoinvesting.com</a:t>
            </a:r>
            <a:endParaRPr lang="en-US" dirty="0" smtClean="0"/>
          </a:p>
          <a:p>
            <a:pPr algn="ctr"/>
            <a:r>
              <a:rPr lang="en-US" dirty="0" smtClean="0">
                <a:hlinkClick r:id="rId5"/>
              </a:rPr>
              <a:t>quoththeravensa@gmail.com</a:t>
            </a:r>
            <a:endParaRPr lang="en-US" dirty="0" smtClean="0"/>
          </a:p>
          <a:p>
            <a:pPr algn="ctr"/>
            <a:r>
              <a:rPr lang="en-US" dirty="0" smtClean="0"/>
              <a:t>Twitter: @QTRResearch</a:t>
            </a:r>
          </a:p>
          <a:p>
            <a:pPr algn="ctr"/>
            <a:r>
              <a:rPr lang="en-US" dirty="0" smtClean="0"/>
              <a:t>Twitter: @GeoInvesting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1655" y="6390549"/>
            <a:ext cx="396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May 3, 2018 –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The Art of Short Selling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51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036" y="49356"/>
            <a:ext cx="11086770" cy="1000635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Gold vs. Government 30 Second Overview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921" y="5775168"/>
            <a:ext cx="1441008" cy="784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18" y="5489519"/>
            <a:ext cx="1229184" cy="12214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0334" y="1195992"/>
            <a:ext cx="45640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Gold</a:t>
            </a:r>
            <a:r>
              <a:rPr lang="en-US" sz="2800" dirty="0" smtClean="0"/>
              <a:t>:</a:t>
            </a:r>
          </a:p>
          <a:p>
            <a:pPr marL="342900" indent="-342900">
              <a:buAutoNum type="arabicPeriod"/>
            </a:pPr>
            <a:endParaRPr lang="en-US" sz="2000" b="1" dirty="0" smtClean="0"/>
          </a:p>
          <a:p>
            <a:pPr marL="342900" indent="-342900">
              <a:buAutoNum type="arabicPeriod"/>
            </a:pPr>
            <a:r>
              <a:rPr lang="en-US" sz="2000" b="1" dirty="0" smtClean="0"/>
              <a:t>Finite supply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First used as money ~3000 years ago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Used to back the U.S. dollar until </a:t>
            </a:r>
            <a:r>
              <a:rPr lang="en-US" sz="2000" b="1" dirty="0" smtClean="0"/>
              <a:t>demand for gold redemptions became too overwhelming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Still held in reserve by Central Banks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History of holding its value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Hedge against inflation, global uncertainty, instability and basically any type of economic/monetary catastrophic situation you don’t think about on a daily basis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957586" y="1183386"/>
            <a:ext cx="554338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Government</a:t>
            </a:r>
            <a:r>
              <a:rPr lang="en-US" sz="2800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075824" y="2578665"/>
            <a:ext cx="27583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15 days ago sends my friend, who is a mailman, a heat advisory while he’s delivering mail in Buffalo. The temperature was 36°F outside.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618" y="1817245"/>
            <a:ext cx="2924175" cy="4543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01655" y="6390549"/>
            <a:ext cx="396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May 3, 2018 –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The Art of Short Selling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63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550" y="295428"/>
            <a:ext cx="11086770" cy="1000635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Shorting “The System”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745" y="1447234"/>
            <a:ext cx="11150379" cy="4042285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To me, shorting </a:t>
            </a:r>
            <a:r>
              <a:rPr lang="en-US" sz="2800" dirty="0"/>
              <a:t>“the system” means being diversified properly so in the event of a significant United States based (or global) economic crisis, currency crisis, </a:t>
            </a:r>
            <a:r>
              <a:rPr lang="en-US" sz="2800" dirty="0" smtClean="0"/>
              <a:t>sovereign </a:t>
            </a:r>
            <a:r>
              <a:rPr lang="en-US" sz="2800" dirty="0"/>
              <a:t>debt crisis or crisis of </a:t>
            </a:r>
            <a:r>
              <a:rPr lang="en-US" sz="2800" dirty="0" smtClean="0"/>
              <a:t>monetary </a:t>
            </a:r>
            <a:r>
              <a:rPr lang="en-US" sz="2800" dirty="0"/>
              <a:t>policy or </a:t>
            </a:r>
            <a:r>
              <a:rPr lang="en-US" sz="2800" dirty="0" smtClean="0"/>
              <a:t>economic theory, </a:t>
            </a:r>
            <a:r>
              <a:rPr lang="en-US" sz="2800" dirty="0"/>
              <a:t>you’ll be hedged or poised to </a:t>
            </a:r>
            <a:r>
              <a:rPr lang="en-US" sz="2800" dirty="0" smtClean="0"/>
              <a:t>benefit – owning gold covers all of these scenarios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Many people carry “systemic hedges” as a very small weighting or small percentage of capital – if at all. The </a:t>
            </a:r>
            <a:r>
              <a:rPr lang="en-US" sz="2800" dirty="0" err="1" smtClean="0"/>
              <a:t>Siegels</a:t>
            </a:r>
            <a:r>
              <a:rPr lang="en-US" sz="2800" dirty="0" smtClean="0"/>
              <a:t> and </a:t>
            </a:r>
            <a:r>
              <a:rPr lang="en-US" sz="2800" dirty="0" err="1" smtClean="0"/>
              <a:t>Buffetts</a:t>
            </a:r>
            <a:r>
              <a:rPr lang="en-US" sz="2800" dirty="0" smtClean="0"/>
              <a:t> of the world will tell you to be 100% in stocks at all times and to buy all dips.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This isn’t necessary, it isn’t diversification, it requires no thought, in my opinion it’s generally insane and it’s a strategy only applicable to a Fed-insured rigged market that only goes up – like ours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My idea is to be overweight systemic hedges at all times – they don’t have to </a:t>
            </a:r>
            <a:r>
              <a:rPr lang="en-US" sz="2800" b="1" dirty="0" smtClean="0"/>
              <a:t>dominate</a:t>
            </a:r>
            <a:r>
              <a:rPr lang="en-US" sz="2800" dirty="0" smtClean="0"/>
              <a:t> your portfolio, but keeping a double digit weighting of capital in gold, silver and commodities like oil is a serious way to hedge against the system and the dollar – these are all things that Central Banks can’t print more of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921" y="5775168"/>
            <a:ext cx="1441008" cy="784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18" y="5489519"/>
            <a:ext cx="1229184" cy="12214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1655" y="6390549"/>
            <a:ext cx="396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May 3, 2018 –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The Art of Short Selling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0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18" y="5489519"/>
            <a:ext cx="1229184" cy="1221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550" y="295428"/>
            <a:ext cx="11086770" cy="1000635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Is Now a Good Time to Short “the System”?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323" y="1296063"/>
            <a:ext cx="11266997" cy="4587903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As long as the government is in charge, any time is a good time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Just think </a:t>
            </a:r>
            <a:r>
              <a:rPr lang="en-US" dirty="0"/>
              <a:t>about the last thing </a:t>
            </a:r>
            <a:r>
              <a:rPr lang="en-US" dirty="0" smtClean="0"/>
              <a:t>you dealt with involving government </a:t>
            </a:r>
            <a:r>
              <a:rPr lang="en-US" dirty="0"/>
              <a:t>– the DMV? </a:t>
            </a:r>
            <a:r>
              <a:rPr lang="en-US" dirty="0" smtClean="0"/>
              <a:t>the </a:t>
            </a:r>
            <a:r>
              <a:rPr lang="en-US" dirty="0"/>
              <a:t>VA? </a:t>
            </a:r>
            <a:r>
              <a:rPr lang="en-US" dirty="0" smtClean="0"/>
              <a:t>the </a:t>
            </a:r>
            <a:r>
              <a:rPr lang="en-US" dirty="0"/>
              <a:t>Post Office? </a:t>
            </a:r>
            <a:r>
              <a:rPr lang="en-US" dirty="0" smtClean="0"/>
              <a:t>the </a:t>
            </a:r>
            <a:r>
              <a:rPr lang="en-US" dirty="0"/>
              <a:t>Healthcare Marketplace? </a:t>
            </a:r>
            <a:r>
              <a:rPr lang="en-US" dirty="0" smtClean="0"/>
              <a:t>the </a:t>
            </a:r>
            <a:r>
              <a:rPr lang="en-US" dirty="0"/>
              <a:t>Tax Code</a:t>
            </a:r>
            <a:r>
              <a:rPr lang="en-US" dirty="0" smtClean="0"/>
              <a:t>? Was it efficient and pleasant? How about the IRS computers going down on tax day this year, reportedly affecting over 30 million returns?</a:t>
            </a:r>
            <a:endParaRPr lang="en-US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Like </a:t>
            </a:r>
            <a:r>
              <a:rPr lang="en-US" sz="2800" dirty="0"/>
              <a:t>many bubbles of years past, our economic system as it exists today is mostly a confidence </a:t>
            </a:r>
            <a:r>
              <a:rPr lang="en-US" sz="2800" dirty="0" smtClean="0"/>
              <a:t>game based on confidence in our monetary policy and the U.S. dollar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Global currencies are backed by the U.S. dollar, which is backed by – well, nothing.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Monetary policy has undergone a drastic shift over the last few decades with nearly no historical track record to back it up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Monetary policy has a ridiculous focus on deficit spending </a:t>
            </a:r>
            <a:r>
              <a:rPr lang="en-US" sz="2800" dirty="0"/>
              <a:t>and consumption versus </a:t>
            </a:r>
            <a:r>
              <a:rPr lang="en-US" sz="2800" dirty="0" smtClean="0"/>
              <a:t>savings </a:t>
            </a:r>
            <a:r>
              <a:rPr lang="en-US" sz="2800" dirty="0"/>
              <a:t>and </a:t>
            </a:r>
            <a:r>
              <a:rPr lang="en-US" sz="2800" dirty="0" err="1" smtClean="0"/>
              <a:t>underconsumption</a:t>
            </a:r>
            <a:endParaRPr lang="en-US" sz="28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You don’t need to be a PhD – think back to your first “savings” account as a kid. What was the point? Debt and spending?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We’re arguably at the top </a:t>
            </a:r>
            <a:r>
              <a:rPr lang="en-US" sz="2800" dirty="0"/>
              <a:t>of a 10 year bull </a:t>
            </a:r>
            <a:r>
              <a:rPr lang="en-US" sz="2800" dirty="0" smtClean="0"/>
              <a:t>market in equities, the VIX appears to have woken up for </a:t>
            </a:r>
            <a:r>
              <a:rPr lang="en-US" sz="2800" dirty="0"/>
              <a:t>first time in 10 years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Our current President – </a:t>
            </a:r>
            <a:r>
              <a:rPr lang="en-US" sz="2800" dirty="0"/>
              <a:t>love him or hate him – is </a:t>
            </a:r>
            <a:r>
              <a:rPr lang="en-US" sz="2800" dirty="0" smtClean="0"/>
              <a:t>unpredictable and will guarantee further volatility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Oh, and we’re running TRILLION dollar deficits globally at an economic peak! Fun!</a:t>
            </a:r>
            <a:endParaRPr lang="en-US" sz="2800" dirty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6921" y="5775168"/>
            <a:ext cx="1441008" cy="7846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1655" y="6390549"/>
            <a:ext cx="396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May 3, 2018 –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The Art of Short Selling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08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550" y="271670"/>
            <a:ext cx="11086770" cy="1000635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Meet Your “System”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941" y="1272305"/>
            <a:ext cx="11150379" cy="424590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Insane monetary policy/regulation that is anything but free market capitalism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Bond markets and equity markets worldwide are rigged by Central Banks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Trying to curb short sellers is the first step for the U.S. to turn into Japan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Government regulates (interferes with) basically </a:t>
            </a:r>
            <a:r>
              <a:rPr lang="en-US" i="1" dirty="0" smtClean="0"/>
              <a:t>everything</a:t>
            </a:r>
            <a:r>
              <a:rPr lang="en-US" dirty="0" smtClean="0"/>
              <a:t> except what dipping sauces FINRA registered brokers are permitted to use for their chicken fingers at lunch (could happen in 2019)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Meanwhile, the government can’t cut spending, as both sides of the political aisle consistently promise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Bi-partisan </a:t>
            </a:r>
            <a:r>
              <a:rPr lang="en-US" dirty="0" err="1" smtClean="0"/>
              <a:t>jackassery</a:t>
            </a:r>
            <a:r>
              <a:rPr lang="en-US" dirty="0" smtClean="0"/>
              <a:t> ensures that more money will be printed as a “solution” and the debt ceiling will need to continue to be raised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The system encourages privatizing profits and socializing losses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This is why the 2008 TARP money went to banks and not into your wallet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At some point, the bailout “solution” will be a “problem” – and then we won’t have a solution – could be weeks/months/years/decades from now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921" y="5775168"/>
            <a:ext cx="1441008" cy="784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18" y="5489519"/>
            <a:ext cx="1229184" cy="12214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1655" y="6390549"/>
            <a:ext cx="396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May 3, 2018 –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The Art of Short Selling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6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550" y="295428"/>
            <a:ext cx="11086770" cy="1000635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Pay Attention When the “Herd” Says You’re Crazy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941" y="1476680"/>
            <a:ext cx="11150379" cy="4117870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Trust me</a:t>
            </a:r>
            <a:r>
              <a:rPr lang="en-US" sz="2800" dirty="0" smtClean="0"/>
              <a:t>, being long gold and/or shorting “the system” </a:t>
            </a:r>
            <a:r>
              <a:rPr lang="en-US" sz="2800" dirty="0"/>
              <a:t>is the </a:t>
            </a:r>
            <a:r>
              <a:rPr lang="en-US" sz="2800" b="1" u="sng" dirty="0"/>
              <a:t>last thing</a:t>
            </a:r>
            <a:r>
              <a:rPr lang="en-US" sz="2800" b="1" dirty="0"/>
              <a:t> </a:t>
            </a:r>
            <a:r>
              <a:rPr lang="en-US" sz="2800" dirty="0"/>
              <a:t>people want to talk about 10 years into a euphoric bull market, which makes it even more appealing to me</a:t>
            </a:r>
            <a:r>
              <a:rPr lang="en-US" sz="2800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Few people have the fortitude or common sense to point this out – Peter Schiff and Bill Fleckenstein are two notable names. Neither is a regular in fin media </a:t>
            </a:r>
            <a:endParaRPr lang="en-US" sz="28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Last time Fleckenstein was on CNBC, Tim Seymour insulted him for being long gold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Peter Schiff predicted the 2008 housing crisis, was literally laughed at on air while doing so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more people that say the </a:t>
            </a:r>
            <a:r>
              <a:rPr lang="en-US" sz="2800" dirty="0" smtClean="0"/>
              <a:t>“timing </a:t>
            </a:r>
            <a:r>
              <a:rPr lang="en-US" sz="2800" dirty="0"/>
              <a:t>is crazy</a:t>
            </a:r>
            <a:r>
              <a:rPr lang="en-US" sz="2800" dirty="0" smtClean="0"/>
              <a:t>,” </a:t>
            </a:r>
            <a:r>
              <a:rPr lang="en-US" sz="2800" dirty="0"/>
              <a:t>the </a:t>
            </a:r>
            <a:r>
              <a:rPr lang="en-US" sz="2800" dirty="0" smtClean="0"/>
              <a:t>more necessary </a:t>
            </a:r>
            <a:r>
              <a:rPr lang="en-US" sz="2800" dirty="0"/>
              <a:t>I believe this </a:t>
            </a:r>
            <a:r>
              <a:rPr lang="en-US" sz="2800" dirty="0" smtClean="0"/>
              <a:t>line of </a:t>
            </a:r>
            <a:r>
              <a:rPr lang="en-US" sz="2800" dirty="0"/>
              <a:t>thinking </a:t>
            </a:r>
            <a:r>
              <a:rPr lang="en-US" sz="2800" dirty="0" smtClean="0"/>
              <a:t>is – sure, it may not happen, according to economists and analysts but…</a:t>
            </a:r>
            <a:endParaRPr lang="en-US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…the sayings “It </a:t>
            </a:r>
            <a:r>
              <a:rPr lang="en-US" sz="2800" dirty="0"/>
              <a:t>can’t happen” and “It won’t happen</a:t>
            </a:r>
            <a:r>
              <a:rPr lang="en-US" sz="2800" dirty="0" smtClean="0"/>
              <a:t>” remind </a:t>
            </a:r>
            <a:r>
              <a:rPr lang="en-US" sz="2800" dirty="0"/>
              <a:t>me </a:t>
            </a:r>
            <a:r>
              <a:rPr lang="en-US" sz="2800" dirty="0" smtClean="0"/>
              <a:t>of some of my favorite quotes…</a:t>
            </a:r>
            <a:endParaRPr lang="en-US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921" y="5775168"/>
            <a:ext cx="1441008" cy="784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18" y="5489519"/>
            <a:ext cx="1229184" cy="12214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1655" y="6390549"/>
            <a:ext cx="396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May 3, 2018 –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The Art of Short Selling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32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843" y="755471"/>
            <a:ext cx="5385685" cy="454009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/>
              <a:t>"At this juncture, however, the impact on the broader economy and financial markets of the problems in the subprime market seems </a:t>
            </a:r>
            <a:r>
              <a:rPr lang="en-US" sz="2800" b="1" u="sng" dirty="0"/>
              <a:t>likely to be contained</a:t>
            </a:r>
            <a:r>
              <a:rPr lang="en-US" sz="2800" dirty="0"/>
              <a:t>. In particular, mortgages to prime borrowers and fixed-rate mortgages to all classes of borrowers continue to perform well, with low rates of delinquency."</a:t>
            </a:r>
          </a:p>
          <a:p>
            <a:pPr algn="l"/>
            <a:r>
              <a:rPr lang="en-US" sz="2800" dirty="0" smtClean="0"/>
              <a:t> - </a:t>
            </a:r>
            <a:r>
              <a:rPr lang="en-US" sz="2800" dirty="0"/>
              <a:t>Ben </a:t>
            </a:r>
            <a:r>
              <a:rPr lang="en-US" sz="2800" dirty="0" smtClean="0"/>
              <a:t>Bernanke on Housing, </a:t>
            </a:r>
            <a:r>
              <a:rPr lang="en-US" sz="2800" dirty="0"/>
              <a:t>March 2007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921" y="5775168"/>
            <a:ext cx="1441008" cy="784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18" y="5489519"/>
            <a:ext cx="1229184" cy="1221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814" y="1288111"/>
            <a:ext cx="5312393" cy="32533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01655" y="6390549"/>
            <a:ext cx="396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May 3, 2018 –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The Art of Short Selling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50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550" y="295428"/>
            <a:ext cx="11086770" cy="1000635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What About the Fed/Regulators/Economists?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921" y="5775168"/>
            <a:ext cx="1441008" cy="784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18" y="5489519"/>
            <a:ext cx="1229184" cy="1221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983" y="1498771"/>
            <a:ext cx="8007178" cy="4854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1655" y="6390549"/>
            <a:ext cx="396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May 3, 2018 –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The Art of Short Selling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06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3425</TotalTime>
  <Words>2528</Words>
  <Application>Microsoft Office PowerPoint</Application>
  <PresentationFormat>Widescreen</PresentationFormat>
  <Paragraphs>200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Short the Whole F***ing Thing</vt:lpstr>
      <vt:lpstr>Introduction</vt:lpstr>
      <vt:lpstr>Gold vs. Government 30 Second Overview</vt:lpstr>
      <vt:lpstr>Shorting “The System”</vt:lpstr>
      <vt:lpstr>Is Now a Good Time to Short “the System”?</vt:lpstr>
      <vt:lpstr>Meet Your “System”</vt:lpstr>
      <vt:lpstr>Pay Attention When the “Herd” Says You’re Crazy</vt:lpstr>
      <vt:lpstr>PowerPoint Presentation</vt:lpstr>
      <vt:lpstr>What About the Fed/Regulators/Economists?</vt:lpstr>
      <vt:lpstr>What About the Fed/Regulators/Economists?</vt:lpstr>
      <vt:lpstr>Other Great Quotes in Economist/Analyst History</vt:lpstr>
      <vt:lpstr> The Fed’s Answer to Any Problem?      But remember: QE hasn’t “worked” unless we can unwind the stimulus and still be better off than we would have been. </vt:lpstr>
      <vt:lpstr>Why does this happen over and over?</vt:lpstr>
      <vt:lpstr>Herd Mentality and Fear of Being Wrong</vt:lpstr>
      <vt:lpstr>More Great Quotes in Analyst History</vt:lpstr>
      <vt:lpstr>The Analyst I Listen To</vt:lpstr>
      <vt:lpstr>Instead, Economists Ignore Nas and Are Buying Each Other’s Bullsh*t</vt:lpstr>
      <vt:lpstr>Results of Economist/Analyst Confirmation Bias</vt:lpstr>
      <vt:lpstr>Maybe the Government Will Catch On – Or Not…</vt:lpstr>
      <vt:lpstr>Long Gold to Short the System</vt:lpstr>
      <vt:lpstr>Long Gold to Short the System</vt:lpstr>
      <vt:lpstr>Economists Downplay Gold But It’s Held in Reserve…</vt:lpstr>
      <vt:lpstr>How To Own It?</vt:lpstr>
      <vt:lpstr>The “Pain of Short Selling”</vt:lpstr>
      <vt:lpstr>The “Pain of Short Selling”</vt:lpstr>
      <vt:lpstr>The “Art of Short Selling” &amp; Lessons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the Whole F******* Thing</dc:title>
  <dc:creator>chris irons</dc:creator>
  <cp:lastModifiedBy>chris irons</cp:lastModifiedBy>
  <cp:revision>60</cp:revision>
  <cp:lastPrinted>2018-04-17T18:03:09Z</cp:lastPrinted>
  <dcterms:created xsi:type="dcterms:W3CDTF">2018-04-10T18:03:46Z</dcterms:created>
  <dcterms:modified xsi:type="dcterms:W3CDTF">2018-04-20T17:48:13Z</dcterms:modified>
</cp:coreProperties>
</file>