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nagement Presentation" id="{2275BBC4-06A7-4091-866C-B436F783341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9" d="100"/>
          <a:sy n="119" d="100"/>
        </p:scale>
        <p:origin x="129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9359900" y="3568700"/>
            <a:ext cx="190500" cy="368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l">
              <a:lnSpc>
                <a:spcPct val="100000"/>
              </a:lnSpc>
            </a:pPr>
            <a:endParaRPr/>
          </a:p>
        </p:txBody>
      </p:sp>
      <p:sp>
        <p:nvSpPr>
          <p:cNvPr id="3" name="Rectangle 2"/>
          <p:cNvSpPr/>
          <p:nvPr/>
        </p:nvSpPr>
        <p:spPr>
          <a:xfrm>
            <a:off x="127000" y="3390900"/>
            <a:ext cx="190500" cy="368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l">
              <a:lnSpc>
                <a:spcPct val="100000"/>
              </a:lnSpc>
            </a:pPr>
            <a:endParaRPr/>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588392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0"/>
            <a:ext cx="12700" cy="127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pic>
        <p:nvPicPr>
          <p:cNvPr id="3" name="Picture 2" descr="image.png"/>
          <p:cNvPicPr>
            <a:picLocks noChangeAspect="1"/>
          </p:cNvPicPr>
          <p:nvPr/>
        </p:nvPicPr>
        <p:blipFill>
          <a:blip r:embed="rId2"/>
          <a:stretch>
            <a:fillRect/>
          </a:stretch>
        </p:blipFill>
        <p:spPr>
          <a:xfrm>
            <a:off x="8382000" y="6159500"/>
            <a:ext cx="609600" cy="533400"/>
          </a:xfrm>
          <a:prstGeom prst="rect">
            <a:avLst/>
          </a:prstGeom>
        </p:spPr>
      </p:pic>
      <p:sp>
        <p:nvSpPr>
          <p:cNvPr id="4" name="Rectangle 3"/>
          <p:cNvSpPr/>
          <p:nvPr/>
        </p:nvSpPr>
        <p:spPr>
          <a:xfrm>
            <a:off x="8445500" y="6591300"/>
            <a:ext cx="508000" cy="2667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fld id="{C1FF6DA9-008F-8B48-92A6-B652298478BF}" type="slidenum">
              <a:rPr sz="1100" b="0" i="0">
                <a:solidFill>
                  <a:srgbClr val="000000"/>
                </a:solidFill>
                <a:latin typeface="Arial"/>
              </a:rPr>
              <a:t>‹#›</a:t>
            </a:fld>
            <a:endParaRPr sz="1100" b="0" i="0">
              <a:solidFill>
                <a:srgbClr val="000000"/>
              </a:solidFill>
              <a:latin typeface="Arial"/>
            </a:endParaRPr>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2/27/2020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0" y="4991100"/>
            <a:ext cx="86233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spcBef>
                <a:spcPts val="1320"/>
              </a:spcBef>
            </a:pPr>
            <a:r>
              <a:rPr sz="2200" b="1" i="0">
                <a:solidFill>
                  <a:srgbClr val="000000"/>
                </a:solidFill>
                <a:latin typeface="Arial"/>
              </a:rPr>
              <a:t>February 27, 2020</a:t>
            </a:r>
          </a:p>
        </p:txBody>
      </p:sp>
      <p:sp>
        <p:nvSpPr>
          <p:cNvPr id="3" name="Rectangle 2"/>
          <p:cNvSpPr/>
          <p:nvPr/>
        </p:nvSpPr>
        <p:spPr>
          <a:xfrm>
            <a:off x="101600" y="3746500"/>
            <a:ext cx="8915400" cy="4445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pPr>
            <a:r>
              <a:rPr sz="2500" b="1" i="0">
                <a:solidFill>
                  <a:srgbClr val="000000"/>
                </a:solidFill>
                <a:latin typeface="Arial"/>
              </a:rPr>
              <a:t>Management Presentation</a:t>
            </a:r>
          </a:p>
        </p:txBody>
      </p:sp>
      <p:pic>
        <p:nvPicPr>
          <p:cNvPr id="4" name="Picture 3" descr="image.jpg"/>
          <p:cNvPicPr>
            <a:picLocks noChangeAspect="1"/>
          </p:cNvPicPr>
          <p:nvPr/>
        </p:nvPicPr>
        <p:blipFill>
          <a:blip r:embed="rId2"/>
          <a:stretch>
            <a:fillRect/>
          </a:stretch>
        </p:blipFill>
        <p:spPr>
          <a:xfrm>
            <a:off x="520700" y="1727200"/>
            <a:ext cx="8153400" cy="1739900"/>
          </a:xfrm>
          <a:prstGeom prst="rect">
            <a:avLst/>
          </a:prstGeom>
        </p:spPr>
      </p:pic>
      <p:sp>
        <p:nvSpPr>
          <p:cNvPr id="5" name="Rectangle 4"/>
          <p:cNvSpPr/>
          <p:nvPr/>
        </p:nvSpPr>
        <p:spPr>
          <a:xfrm>
            <a:off x="0" y="0"/>
            <a:ext cx="9144000" cy="14224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6" name="Rectangle 5"/>
          <p:cNvSpPr/>
          <p:nvPr/>
        </p:nvSpPr>
        <p:spPr>
          <a:xfrm>
            <a:off x="101600" y="4368800"/>
            <a:ext cx="8915400" cy="4445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pPr>
            <a:r>
              <a:rPr sz="2500" b="1" i="0">
                <a:solidFill>
                  <a:srgbClr val="000000"/>
                </a:solidFill>
                <a:latin typeface="Arial"/>
              </a:rPr>
              <a:t>Fourth Quarter &amp; Full Year 2019 Results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952500" y="6184900"/>
            <a:ext cx="7239000" cy="25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l">
              <a:lnSpc>
                <a:spcPct val="100000"/>
              </a:lnSpc>
              <a:spcBef>
                <a:spcPts val="360"/>
              </a:spcBef>
            </a:pPr>
            <a:endParaRPr/>
          </a:p>
        </p:txBody>
      </p:sp>
      <p:sp>
        <p:nvSpPr>
          <p:cNvPr id="4" name="Rectangle 3"/>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COVENANT EBITDA</a:t>
            </a:r>
          </a:p>
        </p:txBody>
      </p:sp>
      <p:graphicFrame>
        <p:nvGraphicFramePr>
          <p:cNvPr id="5" name="Table 4"/>
          <p:cNvGraphicFramePr>
            <a:graphicFrameLocks noGrp="1"/>
          </p:cNvGraphicFramePr>
          <p:nvPr/>
        </p:nvGraphicFramePr>
        <p:xfrm>
          <a:off x="486409" y="1633347"/>
          <a:ext cx="7832344" cy="5033899"/>
        </p:xfrm>
        <a:graphic>
          <a:graphicData uri="http://schemas.openxmlformats.org/drawingml/2006/table">
            <a:tbl>
              <a:tblPr firstRow="1" bandRow="1">
                <a:tableStyleId>{5C22544A-7EE6-4342-B048-85BDC9FD1C3A}</a:tableStyleId>
              </a:tblPr>
              <a:tblGrid>
                <a:gridCol w="3336544">
                  <a:extLst>
                    <a:ext uri="{9D8B030D-6E8A-4147-A177-3AD203B41FA5}">
                      <a16:colId xmlns:a16="http://schemas.microsoft.com/office/drawing/2014/main" val="20000"/>
                    </a:ext>
                  </a:extLst>
                </a:gridCol>
                <a:gridCol w="889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3500">
                  <a:extLst>
                    <a:ext uri="{9D8B030D-6E8A-4147-A177-3AD203B41FA5}">
                      <a16:colId xmlns:a16="http://schemas.microsoft.com/office/drawing/2014/main" val="20003"/>
                    </a:ext>
                  </a:extLst>
                </a:gridCol>
                <a:gridCol w="50800">
                  <a:extLst>
                    <a:ext uri="{9D8B030D-6E8A-4147-A177-3AD203B41FA5}">
                      <a16:colId xmlns:a16="http://schemas.microsoft.com/office/drawing/2014/main" val="20004"/>
                    </a:ext>
                  </a:extLst>
                </a:gridCol>
                <a:gridCol w="88900">
                  <a:extLst>
                    <a:ext uri="{9D8B030D-6E8A-4147-A177-3AD203B41FA5}">
                      <a16:colId xmlns:a16="http://schemas.microsoft.com/office/drawing/2014/main" val="20005"/>
                    </a:ext>
                  </a:extLst>
                </a:gridCol>
                <a:gridCol w="647700">
                  <a:extLst>
                    <a:ext uri="{9D8B030D-6E8A-4147-A177-3AD203B41FA5}">
                      <a16:colId xmlns:a16="http://schemas.microsoft.com/office/drawing/2014/main" val="20006"/>
                    </a:ext>
                  </a:extLst>
                </a:gridCol>
                <a:gridCol w="63500">
                  <a:extLst>
                    <a:ext uri="{9D8B030D-6E8A-4147-A177-3AD203B41FA5}">
                      <a16:colId xmlns:a16="http://schemas.microsoft.com/office/drawing/2014/main" val="20007"/>
                    </a:ext>
                  </a:extLst>
                </a:gridCol>
                <a:gridCol w="50800">
                  <a:extLst>
                    <a:ext uri="{9D8B030D-6E8A-4147-A177-3AD203B41FA5}">
                      <a16:colId xmlns:a16="http://schemas.microsoft.com/office/drawing/2014/main" val="20008"/>
                    </a:ext>
                  </a:extLst>
                </a:gridCol>
                <a:gridCol w="88900">
                  <a:extLst>
                    <a:ext uri="{9D8B030D-6E8A-4147-A177-3AD203B41FA5}">
                      <a16:colId xmlns:a16="http://schemas.microsoft.com/office/drawing/2014/main" val="20009"/>
                    </a:ext>
                  </a:extLst>
                </a:gridCol>
                <a:gridCol w="647700">
                  <a:extLst>
                    <a:ext uri="{9D8B030D-6E8A-4147-A177-3AD203B41FA5}">
                      <a16:colId xmlns:a16="http://schemas.microsoft.com/office/drawing/2014/main" val="20010"/>
                    </a:ext>
                  </a:extLst>
                </a:gridCol>
                <a:gridCol w="63500">
                  <a:extLst>
                    <a:ext uri="{9D8B030D-6E8A-4147-A177-3AD203B41FA5}">
                      <a16:colId xmlns:a16="http://schemas.microsoft.com/office/drawing/2014/main" val="20011"/>
                    </a:ext>
                  </a:extLst>
                </a:gridCol>
                <a:gridCol w="50800">
                  <a:extLst>
                    <a:ext uri="{9D8B030D-6E8A-4147-A177-3AD203B41FA5}">
                      <a16:colId xmlns:a16="http://schemas.microsoft.com/office/drawing/2014/main" val="20012"/>
                    </a:ext>
                  </a:extLst>
                </a:gridCol>
                <a:gridCol w="88900">
                  <a:extLst>
                    <a:ext uri="{9D8B030D-6E8A-4147-A177-3AD203B41FA5}">
                      <a16:colId xmlns:a16="http://schemas.microsoft.com/office/drawing/2014/main" val="20013"/>
                    </a:ext>
                  </a:extLst>
                </a:gridCol>
                <a:gridCol w="647700">
                  <a:extLst>
                    <a:ext uri="{9D8B030D-6E8A-4147-A177-3AD203B41FA5}">
                      <a16:colId xmlns:a16="http://schemas.microsoft.com/office/drawing/2014/main" val="20014"/>
                    </a:ext>
                  </a:extLst>
                </a:gridCol>
                <a:gridCol w="63500">
                  <a:extLst>
                    <a:ext uri="{9D8B030D-6E8A-4147-A177-3AD203B41FA5}">
                      <a16:colId xmlns:a16="http://schemas.microsoft.com/office/drawing/2014/main" val="20015"/>
                    </a:ext>
                  </a:extLst>
                </a:gridCol>
                <a:gridCol w="50800">
                  <a:extLst>
                    <a:ext uri="{9D8B030D-6E8A-4147-A177-3AD203B41FA5}">
                      <a16:colId xmlns:a16="http://schemas.microsoft.com/office/drawing/2014/main" val="20016"/>
                    </a:ext>
                  </a:extLst>
                </a:gridCol>
                <a:gridCol w="88900">
                  <a:extLst>
                    <a:ext uri="{9D8B030D-6E8A-4147-A177-3AD203B41FA5}">
                      <a16:colId xmlns:a16="http://schemas.microsoft.com/office/drawing/2014/main" val="20017"/>
                    </a:ext>
                  </a:extLst>
                </a:gridCol>
                <a:gridCol w="939800">
                  <a:extLst>
                    <a:ext uri="{9D8B030D-6E8A-4147-A177-3AD203B41FA5}">
                      <a16:colId xmlns:a16="http://schemas.microsoft.com/office/drawing/2014/main" val="20018"/>
                    </a:ext>
                  </a:extLst>
                </a:gridCol>
                <a:gridCol w="63500">
                  <a:extLst>
                    <a:ext uri="{9D8B030D-6E8A-4147-A177-3AD203B41FA5}">
                      <a16:colId xmlns:a16="http://schemas.microsoft.com/office/drawing/2014/main" val="20019"/>
                    </a:ext>
                  </a:extLst>
                </a:gridCol>
              </a:tblGrid>
              <a:tr h="355600">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1000" b="1" i="0">
                          <a:solidFill>
                            <a:srgbClr val="000000"/>
                          </a:solidFill>
                          <a:latin typeface="Times New Roman"/>
                        </a:rPr>
                        <a:t>2019</a:t>
                      </a:r>
                    </a:p>
                  </a:txBody>
                  <a:tcPr marL="0" marR="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2019</a:t>
                      </a:r>
                    </a:p>
                  </a:txBody>
                  <a:tcPr marL="3810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Covenant EBITDA (LTM) </a:t>
                      </a:r>
                      <a:r>
                        <a:rPr sz="1000" b="1" i="0" baseline="30000">
                          <a:solidFill>
                            <a:srgbClr val="000000"/>
                          </a:solidFill>
                          <a:latin typeface="Times New Roman"/>
                        </a:rPr>
                        <a:t>(1)</a:t>
                      </a:r>
                    </a:p>
                  </a:txBody>
                  <a:tcPr marL="0" marR="3810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Covenant EBITDA (LTM) </a:t>
                      </a:r>
                      <a:r>
                        <a:rPr sz="1000" b="1" i="0" baseline="30000">
                          <a:solidFill>
                            <a:srgbClr val="000000"/>
                          </a:solidFill>
                          <a:latin typeface="Times New Roman"/>
                        </a:rPr>
                        <a:t>(1)</a:t>
                      </a:r>
                    </a:p>
                  </a:txBody>
                  <a:tcPr marL="38100" marR="3810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0"/>
                  </a:ext>
                </a:extLst>
              </a:tr>
              <a:tr h="266573">
                <a:tc>
                  <a:txBody>
                    <a:bodyPr/>
                    <a:lstStyle/>
                    <a:p>
                      <a:pPr algn="ctr">
                        <a:lnSpc>
                          <a:spcPct val="83000"/>
                        </a:lnSpc>
                      </a:pPr>
                      <a:r>
                        <a:rPr sz="900" b="0" i="0">
                          <a:solidFill>
                            <a:srgbClr val="000000"/>
                          </a:solidFill>
                          <a:latin typeface="Times New Roman"/>
                        </a:rPr>
                        <a:t>(US$ in millions)</a:t>
                      </a:r>
                    </a:p>
                  </a:txBody>
                  <a:tcPr marL="38100" marR="38100" marT="25400" marB="25400" anchor="b">
                    <a:lnL>
                      <a:noFill/>
                    </a:lnL>
                    <a:lnR>
                      <a:noFill/>
                    </a:lnR>
                    <a:lnT>
                      <a:noFill/>
                    </a:lnT>
                    <a:lnB>
                      <a:noFill/>
                    </a:lnB>
                    <a:noFill/>
                  </a:tcPr>
                </a:tc>
                <a:tc gridSpan="3">
                  <a:txBody>
                    <a:bodyPr/>
                    <a:lstStyle/>
                    <a:p>
                      <a:pPr indent="38100" algn="ctr">
                        <a:lnSpc>
                          <a:spcPct val="83000"/>
                        </a:lnSpc>
                      </a:pPr>
                      <a:r>
                        <a:rPr sz="900" b="1" i="0" u="sng">
                          <a:solidFill>
                            <a:srgbClr val="000000"/>
                          </a:solidFill>
                          <a:latin typeface="Times New Roman"/>
                        </a:rPr>
                        <a:t>Q1</a:t>
                      </a:r>
                    </a:p>
                  </a:txBody>
                  <a:tcPr marL="0" marR="38100" marT="25400" marB="25400" anchor="b">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Q1</a:t>
                      </a:r>
                    </a:p>
                  </a:txBody>
                  <a:tcPr marL="38100" marR="38100" marT="25400" marB="25400" anchor="b">
                    <a:lnL>
                      <a:noFill/>
                    </a:lnL>
                    <a:lnR>
                      <a:noFill/>
                    </a:lnR>
                    <a:lnT w="12700" cmpd="sng">
                      <a:solidFill>
                        <a:srgbClr val="000000"/>
                      </a:solidFill>
                      <a:prstDash val="solid"/>
                    </a:lnT>
                    <a:lnB>
                      <a:noFill/>
                    </a:lnB>
                    <a:noFill/>
                  </a:tcPr>
                </a:tc>
                <a:tc hMerge="1">
                  <a:txBody>
                    <a:bodyPr/>
                    <a:lstStyle/>
                    <a:p>
                      <a:endParaRPr sz="100" dirty="0"/>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pPr indent="38100" algn="ctr">
                        <a:lnSpc>
                          <a:spcPct val="83000"/>
                        </a:lnSpc>
                      </a:pPr>
                      <a:r>
                        <a:rPr sz="900" b="1" i="0" u="sng">
                          <a:solidFill>
                            <a:srgbClr val="000000"/>
                          </a:solidFill>
                          <a:latin typeface="Times New Roman"/>
                        </a:rPr>
                        <a:t>Q2</a:t>
                      </a:r>
                    </a:p>
                  </a:txBody>
                  <a:tcPr marL="0" marR="38100" marT="25400" marB="25400" anchor="b">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Q2</a:t>
                      </a:r>
                    </a:p>
                  </a:txBody>
                  <a:tcPr marL="38100" marR="38100" marT="25400" marB="25400" anchor="b">
                    <a:lnL>
                      <a:noFill/>
                    </a:lnL>
                    <a:lnR>
                      <a:noFill/>
                    </a:lnR>
                    <a:lnT w="12700" cmpd="sng">
                      <a:solidFill>
                        <a:srgbClr val="000000"/>
                      </a:solidFill>
                      <a:prstDash val="solid"/>
                    </a:lnT>
                    <a:lnB>
                      <a:noFill/>
                    </a:lnB>
                    <a:noFill/>
                  </a:tcPr>
                </a:tc>
                <a:tc hMerge="1">
                  <a:txBody>
                    <a:bodyPr/>
                    <a:lstStyle/>
                    <a:p>
                      <a:endParaRPr sz="100" dirty="0"/>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pPr indent="38100" algn="ctr">
                        <a:lnSpc>
                          <a:spcPct val="83000"/>
                        </a:lnSpc>
                      </a:pPr>
                      <a:r>
                        <a:rPr sz="900" b="1" i="0" u="sng">
                          <a:solidFill>
                            <a:srgbClr val="000000"/>
                          </a:solidFill>
                          <a:latin typeface="Times New Roman"/>
                        </a:rPr>
                        <a:t>Q3</a:t>
                      </a:r>
                    </a:p>
                  </a:txBody>
                  <a:tcPr marL="0" marR="38100" marT="25400" marB="25400" anchor="b">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Q3</a:t>
                      </a:r>
                    </a:p>
                  </a:txBody>
                  <a:tcPr marL="38100" marR="38100" marT="25400" marB="25400" anchor="b">
                    <a:lnL>
                      <a:noFill/>
                    </a:lnL>
                    <a:lnR>
                      <a:noFill/>
                    </a:lnR>
                    <a:lnT w="12700" cmpd="sng">
                      <a:solidFill>
                        <a:srgbClr val="000000"/>
                      </a:solidFill>
                      <a:prstDash val="solid"/>
                    </a:lnT>
                    <a:lnB>
                      <a:noFill/>
                    </a:lnB>
                    <a:noFill/>
                  </a:tcPr>
                </a:tc>
                <a:tc hMerge="1">
                  <a:txBody>
                    <a:bodyPr/>
                    <a:lstStyle/>
                    <a:p>
                      <a:endParaRPr sz="100" dirty="0"/>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pPr indent="38100" algn="ctr">
                        <a:lnSpc>
                          <a:spcPct val="83000"/>
                        </a:lnSpc>
                      </a:pPr>
                      <a:r>
                        <a:rPr sz="900" b="1" i="0" u="sng">
                          <a:solidFill>
                            <a:srgbClr val="000000"/>
                          </a:solidFill>
                          <a:latin typeface="Times New Roman"/>
                        </a:rPr>
                        <a:t>Q4</a:t>
                      </a:r>
                    </a:p>
                  </a:txBody>
                  <a:tcPr marL="0" marR="38100" marT="25400" marB="25400" anchor="b">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Q4</a:t>
                      </a:r>
                    </a:p>
                  </a:txBody>
                  <a:tcPr marL="38100" marR="38100" marT="25400" marB="25400" anchor="b">
                    <a:lnL>
                      <a:noFill/>
                    </a:lnL>
                    <a:lnR>
                      <a:noFill/>
                    </a:lnR>
                    <a:lnT w="12700" cmpd="sng">
                      <a:solidFill>
                        <a:srgbClr val="000000"/>
                      </a:solidFill>
                      <a:prstDash val="solid"/>
                    </a:lnT>
                    <a:lnB>
                      <a:noFill/>
                    </a:lnB>
                    <a:noFill/>
                  </a:tcPr>
                </a:tc>
                <a:tc hMerge="1">
                  <a:txBody>
                    <a:bodyPr/>
                    <a:lstStyle/>
                    <a:p>
                      <a:endParaRPr sz="100" dirty="0"/>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900" b="1" i="0" u="sng">
                          <a:solidFill>
                            <a:srgbClr val="000000"/>
                          </a:solidFill>
                          <a:latin typeface="Times New Roman"/>
                        </a:rPr>
                        <a:t>Q4-2019 - LTM</a:t>
                      </a:r>
                    </a:p>
                  </a:txBody>
                  <a:tcPr marL="0" marR="38100" marT="25400" marB="25400" anchor="b">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Q4-2019 - LTM</a:t>
                      </a:r>
                    </a:p>
                  </a:txBody>
                  <a:tcPr marL="38100" marR="38100" marT="25400" marB="25400" anchor="b">
                    <a:lnL>
                      <a:noFill/>
                    </a:lnL>
                    <a:lnR>
                      <a:noFill/>
                    </a:lnR>
                    <a:lnT w="12700" cmpd="sng">
                      <a:solidFill>
                        <a:srgbClr val="000000"/>
                      </a:solidFill>
                      <a:prstDash val="solid"/>
                    </a:lnT>
                    <a:lnB>
                      <a:noFill/>
                    </a:lnB>
                    <a:noFill/>
                  </a:tcPr>
                </a:tc>
                <a:tc hMerge="1">
                  <a:txBody>
                    <a:bodyPr/>
                    <a:lstStyle/>
                    <a:p>
                      <a:endParaRPr sz="100" dirty="0"/>
                    </a:p>
                  </a:txBody>
                  <a:tcPr marL="0" marR="0" marT="25400" marB="2540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1"/>
                  </a:ext>
                </a:extLst>
              </a:tr>
              <a:tr h="235077">
                <a:tc>
                  <a:txBody>
                    <a:bodyPr/>
                    <a:lstStyle/>
                    <a:p>
                      <a:pPr algn="l">
                        <a:lnSpc>
                          <a:spcPct val="83000"/>
                        </a:lnSpc>
                      </a:pPr>
                      <a:r>
                        <a:rPr sz="900" b="0" i="0">
                          <a:solidFill>
                            <a:srgbClr val="000000"/>
                          </a:solidFill>
                          <a:latin typeface="Times New Roman"/>
                        </a:rPr>
                        <a:t>Net income (loss) attributable to MDC Partners Inc. common shareholders</a:t>
                      </a:r>
                    </a:p>
                  </a:txBody>
                  <a:tcPr marL="38100" marR="38100" marT="0" marB="0" anchor="ctr">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(2.5</a:t>
                      </a:r>
                    </a:p>
                  </a:txBody>
                  <a:tcPr marL="0" marR="0" marT="2540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(5.1</a:t>
                      </a:r>
                    </a:p>
                  </a:txBody>
                  <a:tcPr marL="0" marR="0" marT="2540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(10.5</a:t>
                      </a:r>
                    </a:p>
                  </a:txBody>
                  <a:tcPr marL="0" marR="0" marT="2540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(17.3</a:t>
                      </a:r>
                    </a:p>
                  </a:txBody>
                  <a:tcPr marL="0" marR="0" marT="2540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25400" marB="25400" anchor="b">
                    <a:lnL>
                      <a:noFill/>
                    </a:lnL>
                    <a:lnR>
                      <a:noFill/>
                    </a:lnR>
                    <a:lnT>
                      <a:noFill/>
                    </a:lnT>
                    <a:lnB>
                      <a:noFill/>
                    </a:lnB>
                    <a:noFill/>
                  </a:tcPr>
                </a:tc>
                <a:extLst>
                  <a:ext uri="{0D108BD9-81ED-4DB2-BD59-A6C34878D82A}">
                    <a16:rowId xmlns:a16="http://schemas.microsoft.com/office/drawing/2014/main" val="10002"/>
                  </a:ext>
                </a:extLst>
              </a:tr>
              <a:tr h="147701">
                <a:tc>
                  <a:txBody>
                    <a:bodyPr/>
                    <a:lstStyle/>
                    <a:p>
                      <a:pPr algn="l">
                        <a:lnSpc>
                          <a:spcPct val="83000"/>
                        </a:lnSpc>
                      </a:pPr>
                      <a:r>
                        <a:rPr sz="900" b="0" i="0">
                          <a:solidFill>
                            <a:srgbClr val="000000"/>
                          </a:solidFill>
                          <a:latin typeface="Times New Roman"/>
                        </a:rPr>
                        <a:t>Adjustments to reconcile to operating income (loss):</a:t>
                      </a:r>
                    </a:p>
                  </a:txBody>
                  <a:tcPr marL="38100" marR="3810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3"/>
                  </a:ext>
                </a:extLst>
              </a:tr>
              <a:tr h="147701">
                <a:tc>
                  <a:txBody>
                    <a:bodyPr/>
                    <a:lstStyle/>
                    <a:p>
                      <a:pPr algn="l">
                        <a:lnSpc>
                          <a:spcPct val="83000"/>
                        </a:lnSpc>
                      </a:pPr>
                      <a:r>
                        <a:rPr sz="900" b="0" i="0">
                          <a:solidFill>
                            <a:srgbClr val="000000"/>
                          </a:solidFill>
                          <a:latin typeface="Times New Roman"/>
                        </a:rPr>
                        <a:t>Accretion on and net income allocated to convertible preference shares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2.4</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3.5</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3.3</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3.4</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12.6</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04"/>
                  </a:ext>
                </a:extLst>
              </a:tr>
              <a:tr h="147701">
                <a:tc>
                  <a:txBody>
                    <a:bodyPr/>
                    <a:lstStyle/>
                    <a:p>
                      <a:pPr algn="l">
                        <a:lnSpc>
                          <a:spcPct val="83000"/>
                        </a:lnSpc>
                      </a:pPr>
                      <a:r>
                        <a:rPr sz="900" b="0" i="0">
                          <a:solidFill>
                            <a:srgbClr val="000000"/>
                          </a:solidFill>
                          <a:latin typeface="Times New Roman"/>
                        </a:rPr>
                        <a:t>Net income attributable to the noncontrolling interests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0.4</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7.3</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5.4</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16.2</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05"/>
                  </a:ext>
                </a:extLst>
              </a:tr>
              <a:tr h="147701">
                <a:tc>
                  <a:txBody>
                    <a:bodyPr/>
                    <a:lstStyle/>
                    <a:p>
                      <a:pPr algn="l">
                        <a:lnSpc>
                          <a:spcPct val="83000"/>
                        </a:lnSpc>
                      </a:pPr>
                      <a:r>
                        <a:rPr sz="900" b="0" i="0">
                          <a:solidFill>
                            <a:srgbClr val="000000"/>
                          </a:solidFill>
                          <a:latin typeface="Times New Roman"/>
                        </a:rPr>
                        <a:t>Equity in earnings (losses) of non-consolidated affiliates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(0.1</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(0.2</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(0.1</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(0.4</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extLst>
                  <a:ext uri="{0D108BD9-81ED-4DB2-BD59-A6C34878D82A}">
                    <a16:rowId xmlns:a16="http://schemas.microsoft.com/office/drawing/2014/main" val="10006"/>
                  </a:ext>
                </a:extLst>
              </a:tr>
              <a:tr h="147701">
                <a:tc>
                  <a:txBody>
                    <a:bodyPr/>
                    <a:lstStyle/>
                    <a:p>
                      <a:pPr algn="l">
                        <a:lnSpc>
                          <a:spcPct val="83000"/>
                        </a:lnSpc>
                      </a:pPr>
                      <a:r>
                        <a:rPr sz="900" b="0" i="0">
                          <a:solidFill>
                            <a:srgbClr val="000000"/>
                          </a:solidFill>
                          <a:latin typeface="Times New Roman"/>
                        </a:rPr>
                        <a:t>Income tax expense</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0.7</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2.1</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3.5</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4.2</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10.5</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07"/>
                  </a:ext>
                </a:extLst>
              </a:tr>
              <a:tr h="147701">
                <a:tc>
                  <a:txBody>
                    <a:bodyPr/>
                    <a:lstStyle/>
                    <a:p>
                      <a:pPr algn="l">
                        <a:lnSpc>
                          <a:spcPct val="83000"/>
                        </a:lnSpc>
                      </a:pPr>
                      <a:r>
                        <a:rPr sz="900" b="0" i="0">
                          <a:solidFill>
                            <a:srgbClr val="000000"/>
                          </a:solidFill>
                          <a:latin typeface="Times New Roman"/>
                        </a:rPr>
                        <a:t>Interest expense and finance charges, net</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16.8</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16.4</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16.1</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15.7</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64.9</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08"/>
                  </a:ext>
                </a:extLst>
              </a:tr>
              <a:tr h="147701">
                <a:tc>
                  <a:txBody>
                    <a:bodyPr/>
                    <a:lstStyle/>
                    <a:p>
                      <a:pPr algn="l">
                        <a:lnSpc>
                          <a:spcPct val="83000"/>
                        </a:lnSpc>
                      </a:pPr>
                      <a:r>
                        <a:rPr sz="900" b="0" i="0">
                          <a:solidFill>
                            <a:srgbClr val="000000"/>
                          </a:solidFill>
                          <a:latin typeface="Times New Roman"/>
                        </a:rPr>
                        <a:t>Foreign exchange loss (gain)</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(5.4</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(2.9</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4.0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(4.3</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(8.8</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extLst>
                  <a:ext uri="{0D108BD9-81ED-4DB2-BD59-A6C34878D82A}">
                    <a16:rowId xmlns:a16="http://schemas.microsoft.com/office/drawing/2014/main" val="10009"/>
                  </a:ext>
                </a:extLst>
              </a:tr>
              <a:tr h="147701">
                <a:tc>
                  <a:txBody>
                    <a:bodyPr/>
                    <a:lstStyle/>
                    <a:p>
                      <a:pPr algn="l">
                        <a:lnSpc>
                          <a:spcPct val="83000"/>
                        </a:lnSpc>
                      </a:pPr>
                      <a:r>
                        <a:rPr sz="900" b="0" i="0">
                          <a:solidFill>
                            <a:srgbClr val="000000"/>
                          </a:solidFill>
                          <a:latin typeface="Times New Roman"/>
                        </a:rPr>
                        <a:t>Other income, net</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3.4</a:t>
                      </a:r>
                    </a:p>
                  </a:txBody>
                  <a:tcPr marL="0" marR="0" marT="0" marB="12700" anchor="b">
                    <a:lnL>
                      <a:noFill/>
                    </a:lnL>
                    <a:lnR>
                      <a:noFill/>
                    </a:lnR>
                    <a:lnT>
                      <a:noFill/>
                    </a:lnT>
                    <a:lnB w="12700" cmpd="sng">
                      <a:solidFill>
                        <a:srgbClr val="000000"/>
                      </a:solidFill>
                      <a:prstDash val="solid"/>
                    </a:lnB>
                    <a:noFill/>
                  </a:tcPr>
                </a:tc>
                <a:tc>
                  <a:txBody>
                    <a:bodyPr/>
                    <a:lstStyle/>
                    <a:p>
                      <a:endParaRPr sz="100" dirty="0"/>
                    </a:p>
                  </a:txBody>
                  <a:tcPr marL="0" marR="0" marT="0" marB="127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0.7</a:t>
                      </a:r>
                    </a:p>
                  </a:txBody>
                  <a:tcPr marL="0" marR="0" marT="0" marB="12700" anchor="b">
                    <a:lnL>
                      <a:noFill/>
                    </a:lnL>
                    <a:lnR>
                      <a:noFill/>
                    </a:lnR>
                    <a:lnT>
                      <a:noFill/>
                    </a:lnT>
                    <a:lnB w="12700" cmpd="sng">
                      <a:solidFill>
                        <a:srgbClr val="000000"/>
                      </a:solidFill>
                      <a:prstDash val="solid"/>
                    </a:lnB>
                    <a:noFill/>
                  </a:tcPr>
                </a:tc>
                <a:tc>
                  <a:txBody>
                    <a:bodyPr/>
                    <a:lstStyle/>
                    <a:p>
                      <a:endParaRPr sz="100" dirty="0"/>
                    </a:p>
                  </a:txBody>
                  <a:tcPr marL="0" marR="0" marT="0" marB="127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0.4</a:t>
                      </a:r>
                    </a:p>
                  </a:txBody>
                  <a:tcPr marL="0" marR="0" marT="0" marB="12700" anchor="b">
                    <a:lnL>
                      <a:noFill/>
                    </a:lnL>
                    <a:lnR>
                      <a:noFill/>
                    </a:lnR>
                    <a:lnT>
                      <a:noFill/>
                    </a:lnT>
                    <a:lnB w="12700" cmpd="sng">
                      <a:solidFill>
                        <a:srgbClr val="000000"/>
                      </a:solidFill>
                      <a:prstDash val="solid"/>
                    </a:lnB>
                    <a:noFill/>
                  </a:tcPr>
                </a:tc>
                <a:tc>
                  <a:txBody>
                    <a:bodyPr/>
                    <a:lstStyle/>
                    <a:p>
                      <a:endParaRPr sz="100" dirty="0"/>
                    </a:p>
                  </a:txBody>
                  <a:tcPr marL="0" marR="0" marT="0" marB="127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(2.2</a:t>
                      </a:r>
                    </a:p>
                  </a:txBody>
                  <a:tcPr marL="0" marR="0" marT="0" marB="12700" anchor="b">
                    <a:lnL>
                      <a:noFill/>
                    </a:lnL>
                    <a:lnR>
                      <a:noFill/>
                    </a:lnR>
                    <a:lnT>
                      <a:noFill/>
                    </a:lnT>
                    <a:lnB w="12700" cmpd="sng">
                      <a:solidFill>
                        <a:srgbClr val="000000"/>
                      </a:solidFill>
                      <a:prstDash val="solid"/>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2.4</a:t>
                      </a:r>
                    </a:p>
                  </a:txBody>
                  <a:tcPr marL="0" marR="0" marT="0" marB="12700" anchor="b">
                    <a:lnL>
                      <a:noFill/>
                    </a:lnL>
                    <a:lnR>
                      <a:noFill/>
                    </a:lnR>
                    <a:lnT>
                      <a:noFill/>
                    </a:lnT>
                    <a:lnB w="12700" cmpd="sng">
                      <a:solidFill>
                        <a:srgbClr val="000000"/>
                      </a:solidFill>
                      <a:prstDash val="solid"/>
                    </a:lnB>
                    <a:noFill/>
                  </a:tcPr>
                </a:tc>
                <a:tc>
                  <a:txBody>
                    <a:bodyPr/>
                    <a:lstStyle/>
                    <a:p>
                      <a:endParaRPr sz="100" dirty="0"/>
                    </a:p>
                  </a:txBody>
                  <a:tcPr marL="0" marR="0" marT="0" marB="127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0"/>
                  </a:ext>
                </a:extLst>
              </a:tr>
              <a:tr h="147701">
                <a:tc>
                  <a:txBody>
                    <a:bodyPr/>
                    <a:lstStyle/>
                    <a:p>
                      <a:pPr algn="l">
                        <a:lnSpc>
                          <a:spcPct val="83000"/>
                        </a:lnSpc>
                      </a:pPr>
                      <a:r>
                        <a:rPr sz="900" b="0" i="0">
                          <a:solidFill>
                            <a:srgbClr val="000000"/>
                          </a:solidFill>
                          <a:latin typeface="Times New Roman"/>
                        </a:rPr>
                        <a:t>Operating income (loss)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15.7</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23.4</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29.4</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11.7</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80.2</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11"/>
                  </a:ext>
                </a:extLst>
              </a:tr>
              <a:tr h="50800">
                <a:tc>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2"/>
                  </a:ext>
                </a:extLst>
              </a:tr>
              <a:tr h="147701">
                <a:tc>
                  <a:txBody>
                    <a:bodyPr/>
                    <a:lstStyle/>
                    <a:p>
                      <a:pPr algn="l">
                        <a:lnSpc>
                          <a:spcPct val="83000"/>
                        </a:lnSpc>
                      </a:pPr>
                      <a:r>
                        <a:rPr sz="900" b="0" i="0">
                          <a:solidFill>
                            <a:srgbClr val="000000"/>
                          </a:solidFill>
                          <a:latin typeface="Times New Roman"/>
                        </a:rPr>
                        <a:t>Adjustments to reconcile to Adjusted EBITDA:</a:t>
                      </a:r>
                    </a:p>
                  </a:txBody>
                  <a:tcPr marL="38100" marR="3810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3"/>
                  </a:ext>
                </a:extLst>
              </a:tr>
              <a:tr h="147701">
                <a:tc>
                  <a:txBody>
                    <a:bodyPr/>
                    <a:lstStyle/>
                    <a:p>
                      <a:pPr algn="l">
                        <a:lnSpc>
                          <a:spcPct val="83000"/>
                        </a:lnSpc>
                      </a:pPr>
                      <a:r>
                        <a:rPr sz="900" b="0" i="0">
                          <a:solidFill>
                            <a:srgbClr val="000000"/>
                          </a:solidFill>
                          <a:latin typeface="Times New Roman"/>
                        </a:rPr>
                        <a:t>Depreciation and amortization</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8.8</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10.7</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9.4</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9.5</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38.3</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14"/>
                  </a:ext>
                </a:extLst>
              </a:tr>
              <a:tr h="147701">
                <a:tc>
                  <a:txBody>
                    <a:bodyPr/>
                    <a:lstStyle/>
                    <a:p>
                      <a:pPr algn="l">
                        <a:lnSpc>
                          <a:spcPct val="83000"/>
                        </a:lnSpc>
                      </a:pPr>
                      <a:r>
                        <a:rPr sz="900" b="0" i="0">
                          <a:solidFill>
                            <a:srgbClr val="000000"/>
                          </a:solidFill>
                          <a:latin typeface="Times New Roman"/>
                        </a:rPr>
                        <a:t>Goodwill and other asset impairment</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1.9</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5.9</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7.8</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15"/>
                  </a:ext>
                </a:extLst>
              </a:tr>
              <a:tr h="147701">
                <a:tc>
                  <a:txBody>
                    <a:bodyPr/>
                    <a:lstStyle/>
                    <a:p>
                      <a:pPr algn="l">
                        <a:lnSpc>
                          <a:spcPct val="83000"/>
                        </a:lnSpc>
                      </a:pPr>
                      <a:r>
                        <a:rPr sz="900" b="0" i="0">
                          <a:solidFill>
                            <a:srgbClr val="000000"/>
                          </a:solidFill>
                          <a:latin typeface="Times New Roman"/>
                        </a:rPr>
                        <a:t>Stock-based compensation</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3.6</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6.0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18.4</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31.0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16"/>
                  </a:ext>
                </a:extLst>
              </a:tr>
              <a:tr h="147701">
                <a:tc>
                  <a:txBody>
                    <a:bodyPr/>
                    <a:lstStyle/>
                    <a:p>
                      <a:pPr algn="l">
                        <a:lnSpc>
                          <a:spcPct val="83000"/>
                        </a:lnSpc>
                      </a:pPr>
                      <a:r>
                        <a:rPr sz="900" b="0" i="0">
                          <a:solidFill>
                            <a:srgbClr val="000000"/>
                          </a:solidFill>
                          <a:latin typeface="Times New Roman"/>
                        </a:rPr>
                        <a:t>Deferred acquisition consideration adjustments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(7.6</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2.1</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1.9</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9.0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5.4</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17"/>
                  </a:ext>
                </a:extLst>
              </a:tr>
              <a:tr h="147701">
                <a:tc>
                  <a:txBody>
                    <a:bodyPr/>
                    <a:lstStyle/>
                    <a:p>
                      <a:pPr algn="l">
                        <a:lnSpc>
                          <a:spcPct val="83000"/>
                        </a:lnSpc>
                      </a:pPr>
                      <a:r>
                        <a:rPr sz="900" b="0" i="0">
                          <a:solidFill>
                            <a:srgbClr val="000000"/>
                          </a:solidFill>
                          <a:latin typeface="Times New Roman"/>
                        </a:rPr>
                        <a:t>Distributions from non-consolidated affiliates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(0.2</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2.2</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18"/>
                  </a:ext>
                </a:extLst>
              </a:tr>
              <a:tr h="177800">
                <a:tc>
                  <a:txBody>
                    <a:bodyPr/>
                    <a:lstStyle/>
                    <a:p>
                      <a:pPr algn="l">
                        <a:lnSpc>
                          <a:spcPct val="83000"/>
                        </a:lnSpc>
                      </a:pPr>
                      <a:r>
                        <a:rPr sz="900" b="0" i="0">
                          <a:solidFill>
                            <a:srgbClr val="000000"/>
                          </a:solidFill>
                          <a:latin typeface="Times New Roman"/>
                        </a:rPr>
                        <a:t>Other items, net</a:t>
                      </a:r>
                      <a:r>
                        <a:rPr sz="900" b="0" i="0" baseline="30000">
                          <a:solidFill>
                            <a:srgbClr val="000000"/>
                          </a:solidFill>
                          <a:latin typeface="Times New Roman"/>
                        </a:rPr>
                        <a:t> (2)</a:t>
                      </a:r>
                    </a:p>
                  </a:txBody>
                  <a:tcPr marL="38100" marR="38100" marT="0" marB="0" anchor="ctr">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1.6</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6.6</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0.7</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0.3</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9.3</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9"/>
                  </a:ext>
                </a:extLst>
              </a:tr>
              <a:tr h="147701">
                <a:tc>
                  <a:txBody>
                    <a:bodyPr/>
                    <a:lstStyle/>
                    <a:p>
                      <a:pPr algn="l">
                        <a:lnSpc>
                          <a:spcPct val="83000"/>
                        </a:lnSpc>
                      </a:pPr>
                      <a:r>
                        <a:rPr sz="900" b="0" i="0">
                          <a:solidFill>
                            <a:srgbClr val="000000"/>
                          </a:solidFill>
                          <a:latin typeface="Times New Roman"/>
                        </a:rPr>
                        <a:t>Adjusted EBITDA</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21.5</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46.4</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49.2</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57.0</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174.2</a:t>
                      </a:r>
                    </a:p>
                  </a:txBody>
                  <a:tcPr marL="0" marR="0" marT="0" marB="12700" anchor="b">
                    <a:lnL>
                      <a:noFill/>
                    </a:lnL>
                    <a:lnR>
                      <a:noFill/>
                    </a:lnR>
                    <a:lnT w="12700" cmpd="sng">
                      <a:solidFill>
                        <a:srgbClr val="000000"/>
                      </a:solidFill>
                      <a:prstDash val="solid"/>
                    </a:lnT>
                    <a:lnB>
                      <a:noFill/>
                    </a:lnB>
                    <a:noFill/>
                  </a:tcPr>
                </a:tc>
                <a:tc>
                  <a:txBody>
                    <a:bodyPr/>
                    <a:lstStyle/>
                    <a:p>
                      <a:endParaRPr sz="100" dirty="0"/>
                    </a:p>
                  </a:txBody>
                  <a:tcPr marL="0" marR="0" marT="0" marB="1270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20"/>
                  </a:ext>
                </a:extLst>
              </a:tr>
              <a:tr h="50800">
                <a:tc>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1"/>
                  </a:ext>
                </a:extLst>
              </a:tr>
              <a:tr h="139700">
                <a:tc>
                  <a:txBody>
                    <a:bodyPr/>
                    <a:lstStyle/>
                    <a:p>
                      <a:pPr algn="l">
                        <a:lnSpc>
                          <a:spcPct val="83000"/>
                        </a:lnSpc>
                      </a:pPr>
                      <a:r>
                        <a:rPr sz="900" b="0" i="0">
                          <a:solidFill>
                            <a:srgbClr val="000000"/>
                          </a:solidFill>
                          <a:latin typeface="Times New Roman"/>
                        </a:rPr>
                        <a:t>Adjustments to reconcile to Covenant EBITDA:</a:t>
                      </a:r>
                    </a:p>
                  </a:txBody>
                  <a:tcPr marL="38100" marR="3810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2"/>
                  </a:ext>
                </a:extLst>
              </a:tr>
              <a:tr h="147701">
                <a:tc>
                  <a:txBody>
                    <a:bodyPr/>
                    <a:lstStyle/>
                    <a:p>
                      <a:pPr algn="l">
                        <a:lnSpc>
                          <a:spcPct val="83000"/>
                        </a:lnSpc>
                      </a:pPr>
                      <a:r>
                        <a:rPr sz="900" b="0" i="0">
                          <a:solidFill>
                            <a:srgbClr val="000000"/>
                          </a:solidFill>
                          <a:latin typeface="Times New Roman"/>
                        </a:rPr>
                        <a:t>Proforma dispositions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(2.0</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(2.0</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extLst>
                  <a:ext uri="{0D108BD9-81ED-4DB2-BD59-A6C34878D82A}">
                    <a16:rowId xmlns:a16="http://schemas.microsoft.com/office/drawing/2014/main" val="10023"/>
                  </a:ext>
                </a:extLst>
              </a:tr>
              <a:tr h="147701">
                <a:tc>
                  <a:txBody>
                    <a:bodyPr/>
                    <a:lstStyle/>
                    <a:p>
                      <a:pPr algn="l">
                        <a:lnSpc>
                          <a:spcPct val="83000"/>
                        </a:lnSpc>
                      </a:pPr>
                      <a:r>
                        <a:rPr sz="900" b="0" i="0">
                          <a:solidFill>
                            <a:srgbClr val="000000"/>
                          </a:solidFill>
                          <a:latin typeface="Times New Roman"/>
                        </a:rPr>
                        <a:t>Severance due to eliminated positions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1.5</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2.3</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3.2</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9.1</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24"/>
                  </a:ext>
                </a:extLst>
              </a:tr>
              <a:tr h="177800">
                <a:tc>
                  <a:txBody>
                    <a:bodyPr/>
                    <a:lstStyle/>
                    <a:p>
                      <a:pPr algn="l">
                        <a:lnSpc>
                          <a:spcPct val="83000"/>
                        </a:lnSpc>
                      </a:pPr>
                      <a:r>
                        <a:rPr sz="900" b="0" i="0">
                          <a:solidFill>
                            <a:srgbClr val="000000"/>
                          </a:solidFill>
                          <a:latin typeface="Times New Roman"/>
                        </a:rPr>
                        <a:t>Other adjustments, net </a:t>
                      </a:r>
                      <a:r>
                        <a:rPr sz="900" b="0" i="0" baseline="30000">
                          <a:solidFill>
                            <a:srgbClr val="000000"/>
                          </a:solidFill>
                          <a:latin typeface="Times New Roman"/>
                        </a:rPr>
                        <a:t>(3)</a:t>
                      </a:r>
                    </a:p>
                  </a:txBody>
                  <a:tcPr marL="38100" marR="38100" marT="0" marB="0" anchor="ctr">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1.4</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1.0</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0.2</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0.4</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3.0</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25"/>
                  </a:ext>
                </a:extLst>
              </a:tr>
              <a:tr h="147701">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22.5</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49.8</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51.4</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60.6</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184.2</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26"/>
                  </a:ext>
                </a:extLst>
              </a:tr>
              <a:tr h="368681">
                <a:tc gridSpan="16">
                  <a:txBody>
                    <a:bodyPr/>
                    <a:lstStyle/>
                    <a:p>
                      <a:pPr algn="l">
                        <a:lnSpc>
                          <a:spcPct val="83000"/>
                        </a:lnSpc>
                      </a:pPr>
                      <a:r>
                        <a:rPr sz="600" b="0" i="0" baseline="30000">
                          <a:solidFill>
                            <a:srgbClr val="000000"/>
                          </a:solidFill>
                          <a:latin typeface="Arial"/>
                        </a:rPr>
                        <a:t>(1)</a:t>
                      </a:r>
                      <a:r>
                        <a:rPr sz="600" b="0" i="0">
                          <a:solidFill>
                            <a:srgbClr val="000000"/>
                          </a:solidFill>
                          <a:latin typeface="Arial"/>
                        </a:rPr>
                        <a:t> Covenant EBITDA is a measure that includes pro forma adjustments for acquisitions, one-time charges, permitted dispositions and other adjustments, as defined in the Company's Credit Agreement. Covenant EBITDA is calculated as the aggregate of operating results for the rolling last twelve months (LTM). Each quarter is presented to provide the information utilized to calculate Covenant EBITDA. Historical Covenant EBITDA may be re-casted in the current period for any proforma adjustments related to acquisitions and/or dispositions in the current period.  </a:t>
                      </a:r>
                    </a:p>
                  </a:txBody>
                  <a:tcPr marL="38100" marR="0" marT="12700" marB="25400" anchor="b">
                    <a:lnL>
                      <a:noFill/>
                    </a:lnL>
                    <a:lnR>
                      <a:noFill/>
                    </a:lnR>
                    <a:lnT>
                      <a:noFill/>
                    </a:lnT>
                    <a:lnB>
                      <a:noFill/>
                    </a:lnB>
                    <a:noFill/>
                  </a:tcPr>
                </a:tc>
                <a:tc hMerge="1">
                  <a:txBody>
                    <a:bodyPr/>
                    <a:lstStyle/>
                    <a:p>
                      <a:endParaRPr sz="100" dirty="0"/>
                    </a:p>
                  </a:txBody>
                  <a:tcPr marL="1270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12700" marB="2540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lnL>
                      <a:noFill/>
                    </a:lnL>
                    <a:lnR>
                      <a:noFill/>
                    </a:lnR>
                    <a:lnT w="12700" cmpd="sng">
                      <a:solidFill>
                        <a:srgbClr val="000000"/>
                      </a:solidFill>
                      <a:prstDash val="solid"/>
                    </a:lnT>
                    <a:lnB>
                      <a:noFill/>
                    </a:lnB>
                    <a:noFill/>
                  </a:tcPr>
                </a:tc>
                <a:tc hMerge="1">
                  <a:txBody>
                    <a:bodyPr/>
                    <a:lstStyle/>
                    <a:p>
                      <a:endParaRPr sz="100" dirty="0"/>
                    </a:p>
                  </a:txBody>
                  <a:tcPr marL="0" marR="0" marT="0" marB="0">
                    <a:lnL>
                      <a:noFill/>
                    </a:lnL>
                    <a:lnR>
                      <a:noFill/>
                    </a:lnR>
                    <a:lnT w="12700" cmpd="sng">
                      <a:solidFill>
                        <a:srgbClr val="000000"/>
                      </a:solidFill>
                      <a:prstDash val="solid"/>
                    </a:lnT>
                    <a:lnB>
                      <a:noFill/>
                    </a:lnB>
                    <a:noFill/>
                  </a:tcPr>
                </a:tc>
                <a:tc hMerge="1">
                  <a:txBody>
                    <a:bodyPr/>
                    <a:lstStyle/>
                    <a:p>
                      <a:endParaRPr sz="100" dirty="0"/>
                    </a:p>
                  </a:txBody>
                  <a:tcPr marL="0" marR="0" marT="0" marB="0">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27"/>
                  </a:ext>
                </a:extLst>
              </a:tr>
              <a:tr h="182245">
                <a:tc gridSpan="16">
                  <a:txBody>
                    <a:bodyPr/>
                    <a:lstStyle/>
                    <a:p>
                      <a:pPr algn="l">
                        <a:lnSpc>
                          <a:spcPct val="83000"/>
                        </a:lnSpc>
                      </a:pPr>
                      <a:r>
                        <a:rPr sz="600" b="0" i="0" baseline="30000">
                          <a:solidFill>
                            <a:srgbClr val="000000"/>
                          </a:solidFill>
                          <a:latin typeface="Arial"/>
                        </a:rPr>
                        <a:t>(2) </a:t>
                      </a:r>
                      <a:r>
                        <a:rPr sz="600" b="0" i="0">
                          <a:solidFill>
                            <a:srgbClr val="000000"/>
                          </a:solidFill>
                          <a:latin typeface="Arial"/>
                        </a:rPr>
                        <a:t>Other items, net includes items such as severance expense, other restructuring expenses and costs associated with the Company's strategic review process. </a:t>
                      </a:r>
                    </a:p>
                  </a:txBody>
                  <a:tcPr marL="38100" marR="0" marT="25400" marB="2540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25400" marB="2540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lnL>
                      <a:noFill/>
                    </a:lnL>
                    <a:lnR>
                      <a:noFill/>
                    </a:lnR>
                    <a:lnT>
                      <a:noFill/>
                    </a:lnT>
                    <a:lnB>
                      <a:noFill/>
                    </a:lnB>
                    <a:noFill/>
                  </a:tcPr>
                </a:tc>
                <a:tc hMerge="1">
                  <a:txBody>
                    <a:bodyPr/>
                    <a:lstStyle/>
                    <a:p>
                      <a:endParaRPr sz="100" dirty="0"/>
                    </a:p>
                  </a:txBody>
                  <a:tcPr marL="0" marR="0" marT="0" marB="0">
                    <a:lnL>
                      <a:noFill/>
                    </a:lnL>
                    <a:lnR>
                      <a:noFill/>
                    </a:lnR>
                    <a:lnT>
                      <a:noFill/>
                    </a:lnT>
                    <a:lnB>
                      <a:noFill/>
                    </a:lnB>
                    <a:noFill/>
                  </a:tcPr>
                </a:tc>
                <a:tc hMerge="1">
                  <a:txBody>
                    <a:bodyPr/>
                    <a:lstStyle/>
                    <a:p>
                      <a:endParaRPr sz="100" dirty="0"/>
                    </a:p>
                  </a:txBody>
                  <a:tcPr marL="0" marR="0" marT="0" marB="0">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8"/>
                  </a:ext>
                </a:extLst>
              </a:tr>
              <a:tr h="222504">
                <a:tc gridSpan="16">
                  <a:txBody>
                    <a:bodyPr/>
                    <a:lstStyle/>
                    <a:p>
                      <a:pPr algn="l">
                        <a:lnSpc>
                          <a:spcPct val="83000"/>
                        </a:lnSpc>
                      </a:pPr>
                      <a:r>
                        <a:rPr sz="600" b="0" i="0" baseline="30000">
                          <a:solidFill>
                            <a:srgbClr val="000000"/>
                          </a:solidFill>
                          <a:latin typeface="Arial"/>
                        </a:rPr>
                        <a:t>(3) </a:t>
                      </a:r>
                      <a:r>
                        <a:rPr sz="600" b="0" i="0">
                          <a:solidFill>
                            <a:srgbClr val="000000"/>
                          </a:solidFill>
                          <a:latin typeface="Arial"/>
                        </a:rPr>
                        <a:t>Other adjustments, net primarily includes one-time professional fees and costs associated with real estate consolidation.
Note: Actuals may not foot due to rounding. </a:t>
                      </a:r>
                    </a:p>
                  </a:txBody>
                  <a:tcPr marL="38100" marR="0" marT="25400" marB="2540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12700" marR="0" marT="0" marB="0" anchor="ctr">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25400" marB="25400" anchor="b">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1270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9"/>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952500" y="6184900"/>
            <a:ext cx="7239000" cy="25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l">
              <a:lnSpc>
                <a:spcPct val="100000"/>
              </a:lnSpc>
              <a:spcBef>
                <a:spcPts val="360"/>
              </a:spcBef>
            </a:pPr>
            <a:endParaRPr/>
          </a:p>
        </p:txBody>
      </p:sp>
      <p:sp>
        <p:nvSpPr>
          <p:cNvPr id="4" name="Rectangle 3"/>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COVENANT EBITDA</a:t>
            </a:r>
          </a:p>
        </p:txBody>
      </p:sp>
      <p:graphicFrame>
        <p:nvGraphicFramePr>
          <p:cNvPr id="5" name="Table 4"/>
          <p:cNvGraphicFramePr>
            <a:graphicFrameLocks noGrp="1"/>
          </p:cNvGraphicFramePr>
          <p:nvPr/>
        </p:nvGraphicFramePr>
        <p:xfrm>
          <a:off x="486409" y="1633347"/>
          <a:ext cx="7832344" cy="4945507"/>
        </p:xfrm>
        <a:graphic>
          <a:graphicData uri="http://schemas.openxmlformats.org/drawingml/2006/table">
            <a:tbl>
              <a:tblPr firstRow="1" bandRow="1">
                <a:tableStyleId>{5C22544A-7EE6-4342-B048-85BDC9FD1C3A}</a:tableStyleId>
              </a:tblPr>
              <a:tblGrid>
                <a:gridCol w="3336544">
                  <a:extLst>
                    <a:ext uri="{9D8B030D-6E8A-4147-A177-3AD203B41FA5}">
                      <a16:colId xmlns:a16="http://schemas.microsoft.com/office/drawing/2014/main" val="20000"/>
                    </a:ext>
                  </a:extLst>
                </a:gridCol>
                <a:gridCol w="88900">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gridCol w="63500">
                  <a:extLst>
                    <a:ext uri="{9D8B030D-6E8A-4147-A177-3AD203B41FA5}">
                      <a16:colId xmlns:a16="http://schemas.microsoft.com/office/drawing/2014/main" val="20003"/>
                    </a:ext>
                  </a:extLst>
                </a:gridCol>
                <a:gridCol w="50800">
                  <a:extLst>
                    <a:ext uri="{9D8B030D-6E8A-4147-A177-3AD203B41FA5}">
                      <a16:colId xmlns:a16="http://schemas.microsoft.com/office/drawing/2014/main" val="20004"/>
                    </a:ext>
                  </a:extLst>
                </a:gridCol>
                <a:gridCol w="88900">
                  <a:extLst>
                    <a:ext uri="{9D8B030D-6E8A-4147-A177-3AD203B41FA5}">
                      <a16:colId xmlns:a16="http://schemas.microsoft.com/office/drawing/2014/main" val="20005"/>
                    </a:ext>
                  </a:extLst>
                </a:gridCol>
                <a:gridCol w="647700">
                  <a:extLst>
                    <a:ext uri="{9D8B030D-6E8A-4147-A177-3AD203B41FA5}">
                      <a16:colId xmlns:a16="http://schemas.microsoft.com/office/drawing/2014/main" val="20006"/>
                    </a:ext>
                  </a:extLst>
                </a:gridCol>
                <a:gridCol w="63500">
                  <a:extLst>
                    <a:ext uri="{9D8B030D-6E8A-4147-A177-3AD203B41FA5}">
                      <a16:colId xmlns:a16="http://schemas.microsoft.com/office/drawing/2014/main" val="20007"/>
                    </a:ext>
                  </a:extLst>
                </a:gridCol>
                <a:gridCol w="50800">
                  <a:extLst>
                    <a:ext uri="{9D8B030D-6E8A-4147-A177-3AD203B41FA5}">
                      <a16:colId xmlns:a16="http://schemas.microsoft.com/office/drawing/2014/main" val="20008"/>
                    </a:ext>
                  </a:extLst>
                </a:gridCol>
                <a:gridCol w="88900">
                  <a:extLst>
                    <a:ext uri="{9D8B030D-6E8A-4147-A177-3AD203B41FA5}">
                      <a16:colId xmlns:a16="http://schemas.microsoft.com/office/drawing/2014/main" val="20009"/>
                    </a:ext>
                  </a:extLst>
                </a:gridCol>
                <a:gridCol w="647700">
                  <a:extLst>
                    <a:ext uri="{9D8B030D-6E8A-4147-A177-3AD203B41FA5}">
                      <a16:colId xmlns:a16="http://schemas.microsoft.com/office/drawing/2014/main" val="20010"/>
                    </a:ext>
                  </a:extLst>
                </a:gridCol>
                <a:gridCol w="63500">
                  <a:extLst>
                    <a:ext uri="{9D8B030D-6E8A-4147-A177-3AD203B41FA5}">
                      <a16:colId xmlns:a16="http://schemas.microsoft.com/office/drawing/2014/main" val="20011"/>
                    </a:ext>
                  </a:extLst>
                </a:gridCol>
                <a:gridCol w="50800">
                  <a:extLst>
                    <a:ext uri="{9D8B030D-6E8A-4147-A177-3AD203B41FA5}">
                      <a16:colId xmlns:a16="http://schemas.microsoft.com/office/drawing/2014/main" val="20012"/>
                    </a:ext>
                  </a:extLst>
                </a:gridCol>
                <a:gridCol w="88900">
                  <a:extLst>
                    <a:ext uri="{9D8B030D-6E8A-4147-A177-3AD203B41FA5}">
                      <a16:colId xmlns:a16="http://schemas.microsoft.com/office/drawing/2014/main" val="20013"/>
                    </a:ext>
                  </a:extLst>
                </a:gridCol>
                <a:gridCol w="647700">
                  <a:extLst>
                    <a:ext uri="{9D8B030D-6E8A-4147-A177-3AD203B41FA5}">
                      <a16:colId xmlns:a16="http://schemas.microsoft.com/office/drawing/2014/main" val="20014"/>
                    </a:ext>
                  </a:extLst>
                </a:gridCol>
                <a:gridCol w="63500">
                  <a:extLst>
                    <a:ext uri="{9D8B030D-6E8A-4147-A177-3AD203B41FA5}">
                      <a16:colId xmlns:a16="http://schemas.microsoft.com/office/drawing/2014/main" val="20015"/>
                    </a:ext>
                  </a:extLst>
                </a:gridCol>
                <a:gridCol w="50800">
                  <a:extLst>
                    <a:ext uri="{9D8B030D-6E8A-4147-A177-3AD203B41FA5}">
                      <a16:colId xmlns:a16="http://schemas.microsoft.com/office/drawing/2014/main" val="20016"/>
                    </a:ext>
                  </a:extLst>
                </a:gridCol>
                <a:gridCol w="88900">
                  <a:extLst>
                    <a:ext uri="{9D8B030D-6E8A-4147-A177-3AD203B41FA5}">
                      <a16:colId xmlns:a16="http://schemas.microsoft.com/office/drawing/2014/main" val="20017"/>
                    </a:ext>
                  </a:extLst>
                </a:gridCol>
                <a:gridCol w="939800">
                  <a:extLst>
                    <a:ext uri="{9D8B030D-6E8A-4147-A177-3AD203B41FA5}">
                      <a16:colId xmlns:a16="http://schemas.microsoft.com/office/drawing/2014/main" val="20018"/>
                    </a:ext>
                  </a:extLst>
                </a:gridCol>
                <a:gridCol w="63500">
                  <a:extLst>
                    <a:ext uri="{9D8B030D-6E8A-4147-A177-3AD203B41FA5}">
                      <a16:colId xmlns:a16="http://schemas.microsoft.com/office/drawing/2014/main" val="20019"/>
                    </a:ext>
                  </a:extLst>
                </a:gridCol>
              </a:tblGrid>
              <a:tr h="355600">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900" b="1" i="0">
                          <a:solidFill>
                            <a:srgbClr val="000000"/>
                          </a:solidFill>
                          <a:latin typeface="Times New Roman"/>
                        </a:rPr>
                        <a:t>2018</a:t>
                      </a:r>
                    </a:p>
                  </a:txBody>
                  <a:tcPr marL="0" marR="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900" b="1" i="0">
                          <a:solidFill>
                            <a:srgbClr val="000000"/>
                          </a:solidFill>
                          <a:latin typeface="Times New Roman"/>
                        </a:rPr>
                        <a:t>2018</a:t>
                      </a:r>
                    </a:p>
                  </a:txBody>
                  <a:tcPr marL="3810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900" b="1" i="0">
                          <a:solidFill>
                            <a:srgbClr val="000000"/>
                          </a:solidFill>
                          <a:latin typeface="Times New Roman"/>
                        </a:rPr>
                        <a:t>Covenant EBITDA (LTM) </a:t>
                      </a:r>
                      <a:r>
                        <a:rPr sz="900" b="1" i="0" baseline="30000">
                          <a:solidFill>
                            <a:srgbClr val="000000"/>
                          </a:solidFill>
                          <a:latin typeface="Times New Roman"/>
                        </a:rPr>
                        <a:t>(1)</a:t>
                      </a:r>
                    </a:p>
                  </a:txBody>
                  <a:tcPr marL="0" marR="3810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900" b="1" i="0">
                          <a:solidFill>
                            <a:srgbClr val="000000"/>
                          </a:solidFill>
                          <a:latin typeface="Times New Roman"/>
                        </a:rPr>
                        <a:t>Covenant EBITDA (LTM) </a:t>
                      </a:r>
                      <a:r>
                        <a:rPr sz="900" b="1" i="0" baseline="30000">
                          <a:solidFill>
                            <a:srgbClr val="000000"/>
                          </a:solidFill>
                          <a:latin typeface="Times New Roman"/>
                        </a:rPr>
                        <a:t>(1)</a:t>
                      </a:r>
                    </a:p>
                  </a:txBody>
                  <a:tcPr marL="38100" marR="3810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0"/>
                  </a:ext>
                </a:extLst>
              </a:tr>
              <a:tr h="266573">
                <a:tc>
                  <a:txBody>
                    <a:bodyPr/>
                    <a:lstStyle/>
                    <a:p>
                      <a:pPr algn="ctr">
                        <a:lnSpc>
                          <a:spcPct val="83000"/>
                        </a:lnSpc>
                      </a:pPr>
                      <a:r>
                        <a:rPr sz="900" b="0" i="0">
                          <a:solidFill>
                            <a:srgbClr val="000000"/>
                          </a:solidFill>
                          <a:latin typeface="Times New Roman"/>
                        </a:rPr>
                        <a:t>(US$ in millions)</a:t>
                      </a:r>
                    </a:p>
                  </a:txBody>
                  <a:tcPr marL="38100" marR="38100" marT="25400" marB="25400" anchor="b">
                    <a:lnL>
                      <a:noFill/>
                    </a:lnL>
                    <a:lnR>
                      <a:noFill/>
                    </a:lnR>
                    <a:lnT>
                      <a:noFill/>
                    </a:lnT>
                    <a:lnB>
                      <a:noFill/>
                    </a:lnB>
                    <a:noFill/>
                  </a:tcPr>
                </a:tc>
                <a:tc gridSpan="3">
                  <a:txBody>
                    <a:bodyPr/>
                    <a:lstStyle/>
                    <a:p>
                      <a:pPr indent="38100" algn="ctr">
                        <a:lnSpc>
                          <a:spcPct val="83000"/>
                        </a:lnSpc>
                      </a:pPr>
                      <a:r>
                        <a:rPr sz="900" b="1" i="0" u="sng">
                          <a:solidFill>
                            <a:srgbClr val="000000"/>
                          </a:solidFill>
                          <a:latin typeface="Times New Roman"/>
                        </a:rPr>
                        <a:t>Q1</a:t>
                      </a:r>
                    </a:p>
                  </a:txBody>
                  <a:tcPr marL="0" marR="38100" marT="25400" marB="0" anchor="ctr">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Q1</a:t>
                      </a:r>
                    </a:p>
                  </a:txBody>
                  <a:tcPr marL="38100" marR="38100" marT="25400" marB="0" anchor="ctr">
                    <a:lnL>
                      <a:noFill/>
                    </a:lnL>
                    <a:lnR>
                      <a:noFill/>
                    </a:lnR>
                    <a:lnT w="12700" cmpd="sng">
                      <a:solidFill>
                        <a:srgbClr val="000000"/>
                      </a:solidFill>
                      <a:prstDash val="solid"/>
                    </a:lnT>
                    <a:lnB>
                      <a:noFill/>
                    </a:lnB>
                    <a:noFill/>
                  </a:tcPr>
                </a:tc>
                <a:tc hMerge="1">
                  <a:txBody>
                    <a:bodyPr/>
                    <a:lstStyle/>
                    <a:p>
                      <a:endParaRPr sz="100" dirty="0"/>
                    </a:p>
                  </a:txBody>
                  <a:tcPr marL="0" marR="0" marT="2540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pPr indent="38100" algn="ctr">
                        <a:lnSpc>
                          <a:spcPct val="83000"/>
                        </a:lnSpc>
                      </a:pPr>
                      <a:r>
                        <a:rPr sz="900" b="1" i="0" u="sng">
                          <a:solidFill>
                            <a:srgbClr val="000000"/>
                          </a:solidFill>
                          <a:latin typeface="Times New Roman"/>
                        </a:rPr>
                        <a:t>Q2</a:t>
                      </a:r>
                    </a:p>
                  </a:txBody>
                  <a:tcPr marL="0" marR="38100" marT="25400" marB="0" anchor="ctr">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Q2</a:t>
                      </a:r>
                    </a:p>
                  </a:txBody>
                  <a:tcPr marL="38100" marR="38100" marT="25400" marB="0" anchor="ctr">
                    <a:lnL>
                      <a:noFill/>
                    </a:lnL>
                    <a:lnR>
                      <a:noFill/>
                    </a:lnR>
                    <a:lnT w="12700" cmpd="sng">
                      <a:solidFill>
                        <a:srgbClr val="000000"/>
                      </a:solidFill>
                      <a:prstDash val="solid"/>
                    </a:lnT>
                    <a:lnB>
                      <a:noFill/>
                    </a:lnB>
                    <a:noFill/>
                  </a:tcPr>
                </a:tc>
                <a:tc hMerge="1">
                  <a:txBody>
                    <a:bodyPr/>
                    <a:lstStyle/>
                    <a:p>
                      <a:endParaRPr sz="100" dirty="0"/>
                    </a:p>
                  </a:txBody>
                  <a:tcPr marL="0" marR="0" marT="2540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pPr indent="38100" algn="ctr">
                        <a:lnSpc>
                          <a:spcPct val="83000"/>
                        </a:lnSpc>
                      </a:pPr>
                      <a:r>
                        <a:rPr sz="900" b="1" i="0" u="sng">
                          <a:solidFill>
                            <a:srgbClr val="000000"/>
                          </a:solidFill>
                          <a:latin typeface="Times New Roman"/>
                        </a:rPr>
                        <a:t>Q3</a:t>
                      </a:r>
                    </a:p>
                  </a:txBody>
                  <a:tcPr marL="0" marR="38100" marT="25400" marB="0" anchor="ctr">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Q3</a:t>
                      </a:r>
                    </a:p>
                  </a:txBody>
                  <a:tcPr marL="38100" marR="38100" marT="25400" marB="0" anchor="ctr">
                    <a:lnL>
                      <a:noFill/>
                    </a:lnL>
                    <a:lnR>
                      <a:noFill/>
                    </a:lnR>
                    <a:lnT w="12700" cmpd="sng">
                      <a:solidFill>
                        <a:srgbClr val="000000"/>
                      </a:solidFill>
                      <a:prstDash val="solid"/>
                    </a:lnT>
                    <a:lnB>
                      <a:noFill/>
                    </a:lnB>
                    <a:noFill/>
                  </a:tcPr>
                </a:tc>
                <a:tc hMerge="1">
                  <a:txBody>
                    <a:bodyPr/>
                    <a:lstStyle/>
                    <a:p>
                      <a:endParaRPr sz="100" dirty="0"/>
                    </a:p>
                  </a:txBody>
                  <a:tcPr marL="0" marR="0" marT="2540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pPr indent="38100" algn="ctr">
                        <a:lnSpc>
                          <a:spcPct val="83000"/>
                        </a:lnSpc>
                      </a:pPr>
                      <a:r>
                        <a:rPr sz="900" b="1" i="0" u="sng">
                          <a:solidFill>
                            <a:srgbClr val="000000"/>
                          </a:solidFill>
                          <a:latin typeface="Times New Roman"/>
                        </a:rPr>
                        <a:t>Q4</a:t>
                      </a:r>
                    </a:p>
                  </a:txBody>
                  <a:tcPr marL="0" marR="38100" marT="25400" marB="0" anchor="ctr">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Q4</a:t>
                      </a:r>
                    </a:p>
                  </a:txBody>
                  <a:tcPr marL="38100" marR="38100" marT="25400" marB="0" anchor="ctr">
                    <a:lnL>
                      <a:noFill/>
                    </a:lnL>
                    <a:lnR>
                      <a:noFill/>
                    </a:lnR>
                    <a:lnT w="12700" cmpd="sng">
                      <a:solidFill>
                        <a:srgbClr val="000000"/>
                      </a:solidFill>
                      <a:prstDash val="solid"/>
                    </a:lnT>
                    <a:lnB>
                      <a:noFill/>
                    </a:lnB>
                    <a:noFill/>
                  </a:tcPr>
                </a:tc>
                <a:tc hMerge="1">
                  <a:txBody>
                    <a:bodyPr/>
                    <a:lstStyle/>
                    <a:p>
                      <a:endParaRPr sz="100" dirty="0"/>
                    </a:p>
                  </a:txBody>
                  <a:tcPr marL="0" marR="0" marT="2540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900" b="1" i="0" u="sng">
                          <a:solidFill>
                            <a:srgbClr val="000000"/>
                          </a:solidFill>
                          <a:latin typeface="Times New Roman"/>
                        </a:rPr>
                        <a:t>Q4-2018 - LTM</a:t>
                      </a:r>
                    </a:p>
                  </a:txBody>
                  <a:tcPr marL="0" marR="38100" marT="25400" marB="0" anchor="ctr">
                    <a:lnL>
                      <a:noFill/>
                    </a:lnL>
                    <a:lnR>
                      <a:noFill/>
                    </a:lnR>
                    <a:lnT w="12700" cmpd="sng">
                      <a:solidFill>
                        <a:srgbClr val="000000"/>
                      </a:solidFill>
                      <a:prstDash val="solid"/>
                    </a:lnT>
                    <a:lnB>
                      <a:noFill/>
                    </a:lnB>
                    <a:noFill/>
                  </a:tcPr>
                </a:tc>
                <a:tc hMerge="1">
                  <a:txBody>
                    <a:bodyPr/>
                    <a:lstStyle/>
                    <a:p>
                      <a:pPr algn="ctr">
                        <a:lnSpc>
                          <a:spcPct val="83000"/>
                        </a:lnSpc>
                      </a:pPr>
                      <a:r>
                        <a:rPr sz="900" b="1" i="0" u="sng">
                          <a:solidFill>
                            <a:srgbClr val="000000"/>
                          </a:solidFill>
                          <a:latin typeface="Times New Roman"/>
                        </a:rPr>
                        <a:t>Q4-2018 - LTM</a:t>
                      </a:r>
                    </a:p>
                  </a:txBody>
                  <a:tcPr marL="38100" marR="38100" marT="25400" marB="0" anchor="ctr">
                    <a:lnL>
                      <a:noFill/>
                    </a:lnL>
                    <a:lnR>
                      <a:noFill/>
                    </a:lnR>
                    <a:lnT w="12700" cmpd="sng">
                      <a:solidFill>
                        <a:srgbClr val="000000"/>
                      </a:solidFill>
                      <a:prstDash val="solid"/>
                    </a:lnT>
                    <a:lnB>
                      <a:noFill/>
                    </a:lnB>
                    <a:noFill/>
                  </a:tcPr>
                </a:tc>
                <a:tc hMerge="1">
                  <a:txBody>
                    <a:bodyPr/>
                    <a:lstStyle/>
                    <a:p>
                      <a:endParaRPr sz="100" dirty="0"/>
                    </a:p>
                  </a:txBody>
                  <a:tcPr marL="0" marR="0" marT="25400" marB="0" anchor="ctr">
                    <a:lnL>
                      <a:noFill/>
                    </a:lnL>
                    <a:lnR>
                      <a:noFill/>
                    </a:lnR>
                    <a:lnT w="12700" cmpd="sng">
                      <a:solidFill>
                        <a:srgbClr val="000000"/>
                      </a:solidFill>
                      <a:prstDash val="solid"/>
                    </a:lnT>
                    <a:lnB>
                      <a:noFill/>
                    </a:lnB>
                    <a:noFill/>
                  </a:tcPr>
                </a:tc>
                <a:extLst>
                  <a:ext uri="{0D108BD9-81ED-4DB2-BD59-A6C34878D82A}">
                    <a16:rowId xmlns:a16="http://schemas.microsoft.com/office/drawing/2014/main" val="10001"/>
                  </a:ext>
                </a:extLst>
              </a:tr>
              <a:tr h="266700">
                <a:tc>
                  <a:txBody>
                    <a:bodyPr/>
                    <a:lstStyle/>
                    <a:p>
                      <a:pPr algn="l">
                        <a:lnSpc>
                          <a:spcPct val="83000"/>
                        </a:lnSpc>
                      </a:pPr>
                      <a:r>
                        <a:rPr sz="900" b="0" i="0">
                          <a:solidFill>
                            <a:srgbClr val="000000"/>
                          </a:solidFill>
                          <a:latin typeface="Times New Roman"/>
                        </a:rPr>
                        <a:t>Net income (loss) attributable to MDC Partners Inc. common shareholders</a:t>
                      </a:r>
                    </a:p>
                  </a:txBody>
                  <a:tcPr marL="38100" marR="38100" marT="0" marB="0" anchor="ctr">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(31.4</a:t>
                      </a:r>
                    </a:p>
                  </a:txBody>
                  <a:tcPr marL="0" marR="0" marT="2540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(18.2</a:t>
                      </a:r>
                    </a:p>
                  </a:txBody>
                  <a:tcPr marL="0" marR="0" marT="2540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(83.7</a:t>
                      </a:r>
                    </a:p>
                  </a:txBody>
                  <a:tcPr marL="0" marR="0" marT="2540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(132.3</a:t>
                      </a:r>
                    </a:p>
                  </a:txBody>
                  <a:tcPr marL="0" marR="0" marT="2540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25400" marB="25400" anchor="b">
                    <a:lnL>
                      <a:noFill/>
                    </a:lnL>
                    <a:lnR>
                      <a:noFill/>
                    </a:lnR>
                    <a:lnT>
                      <a:noFill/>
                    </a:lnT>
                    <a:lnB>
                      <a:noFill/>
                    </a:lnB>
                    <a:noFill/>
                  </a:tcPr>
                </a:tc>
                <a:extLst>
                  <a:ext uri="{0D108BD9-81ED-4DB2-BD59-A6C34878D82A}">
                    <a16:rowId xmlns:a16="http://schemas.microsoft.com/office/drawing/2014/main" val="10002"/>
                  </a:ext>
                </a:extLst>
              </a:tr>
              <a:tr h="139700">
                <a:tc>
                  <a:txBody>
                    <a:bodyPr/>
                    <a:lstStyle/>
                    <a:p>
                      <a:pPr algn="l">
                        <a:lnSpc>
                          <a:spcPct val="83000"/>
                        </a:lnSpc>
                      </a:pPr>
                      <a:r>
                        <a:rPr sz="900" b="0" i="0">
                          <a:solidFill>
                            <a:srgbClr val="000000"/>
                          </a:solidFill>
                          <a:latin typeface="Times New Roman"/>
                        </a:rPr>
                        <a:t>Adjustments to reconcile to operating income (loss):</a:t>
                      </a:r>
                    </a:p>
                  </a:txBody>
                  <a:tcPr marL="38100" marR="3810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3"/>
                  </a:ext>
                </a:extLst>
              </a:tr>
              <a:tr h="139700">
                <a:tc>
                  <a:txBody>
                    <a:bodyPr/>
                    <a:lstStyle/>
                    <a:p>
                      <a:pPr algn="l">
                        <a:lnSpc>
                          <a:spcPct val="83000"/>
                        </a:lnSpc>
                      </a:pPr>
                      <a:r>
                        <a:rPr sz="900" b="0" i="0">
                          <a:solidFill>
                            <a:srgbClr val="000000"/>
                          </a:solidFill>
                          <a:latin typeface="Times New Roman"/>
                        </a:rPr>
                        <a:t>Accretion on and net income allocated to convertible preference shares</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2.0</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2.3</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2.1</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2.2</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8.6</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04"/>
                  </a:ext>
                </a:extLst>
              </a:tr>
              <a:tr h="139700">
                <a:tc>
                  <a:txBody>
                    <a:bodyPr/>
                    <a:lstStyle/>
                    <a:p>
                      <a:pPr algn="l">
                        <a:lnSpc>
                          <a:spcPct val="83000"/>
                        </a:lnSpc>
                      </a:pPr>
                      <a:r>
                        <a:rPr sz="900" b="0" i="0">
                          <a:solidFill>
                            <a:srgbClr val="000000"/>
                          </a:solidFill>
                          <a:latin typeface="Times New Roman"/>
                        </a:rPr>
                        <a:t>Net income attributable to the noncontrolling interests</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0.9</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2.5</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2.5</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5.9</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11.8</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05"/>
                  </a:ext>
                </a:extLst>
              </a:tr>
              <a:tr h="139700">
                <a:tc>
                  <a:txBody>
                    <a:bodyPr/>
                    <a:lstStyle/>
                    <a:p>
                      <a:pPr algn="l">
                        <a:lnSpc>
                          <a:spcPct val="83000"/>
                        </a:lnSpc>
                      </a:pPr>
                      <a:r>
                        <a:rPr sz="900" b="0" i="0">
                          <a:solidFill>
                            <a:srgbClr val="000000"/>
                          </a:solidFill>
                          <a:latin typeface="Times New Roman"/>
                        </a:rPr>
                        <a:t>Equity in earnings (losses) of non-consolidated affiliates</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(0.1</a:t>
                      </a:r>
                    </a:p>
                  </a:txBody>
                  <a:tcPr marL="0" marR="0" marT="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(0.3</a:t>
                      </a:r>
                    </a:p>
                  </a:txBody>
                  <a:tcPr marL="0" marR="0" marT="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0.3</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(0.1</a:t>
                      </a:r>
                    </a:p>
                  </a:txBody>
                  <a:tcPr marL="0" marR="0" marT="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extLst>
                  <a:ext uri="{0D108BD9-81ED-4DB2-BD59-A6C34878D82A}">
                    <a16:rowId xmlns:a16="http://schemas.microsoft.com/office/drawing/2014/main" val="10006"/>
                  </a:ext>
                </a:extLst>
              </a:tr>
              <a:tr h="139700">
                <a:tc>
                  <a:txBody>
                    <a:bodyPr/>
                    <a:lstStyle/>
                    <a:p>
                      <a:pPr algn="l">
                        <a:lnSpc>
                          <a:spcPct val="83000"/>
                        </a:lnSpc>
                      </a:pPr>
                      <a:r>
                        <a:rPr sz="900" b="0" i="0">
                          <a:solidFill>
                            <a:srgbClr val="000000"/>
                          </a:solidFill>
                          <a:latin typeface="Times New Roman"/>
                        </a:rPr>
                        <a:t>Income tax expense</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(8.3</a:t>
                      </a:r>
                    </a:p>
                  </a:txBody>
                  <a:tcPr marL="0" marR="0" marT="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2.0</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3.0</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35.0</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31.6</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07"/>
                  </a:ext>
                </a:extLst>
              </a:tr>
              <a:tr h="139700">
                <a:tc>
                  <a:txBody>
                    <a:bodyPr/>
                    <a:lstStyle/>
                    <a:p>
                      <a:pPr algn="l">
                        <a:lnSpc>
                          <a:spcPct val="83000"/>
                        </a:lnSpc>
                      </a:pPr>
                      <a:r>
                        <a:rPr sz="900" b="0" i="0">
                          <a:solidFill>
                            <a:srgbClr val="000000"/>
                          </a:solidFill>
                          <a:latin typeface="Times New Roman"/>
                        </a:rPr>
                        <a:t>Interest expense and finance charges, net</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16.1</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16.9</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17.1</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17.1</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67.1</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08"/>
                  </a:ext>
                </a:extLst>
              </a:tr>
              <a:tr h="139700">
                <a:tc>
                  <a:txBody>
                    <a:bodyPr/>
                    <a:lstStyle/>
                    <a:p>
                      <a:pPr algn="l">
                        <a:lnSpc>
                          <a:spcPct val="83000"/>
                        </a:lnSpc>
                      </a:pPr>
                      <a:r>
                        <a:rPr sz="900" b="0" i="0">
                          <a:solidFill>
                            <a:srgbClr val="000000"/>
                          </a:solidFill>
                          <a:latin typeface="Times New Roman"/>
                        </a:rPr>
                        <a:t>Foreign exchange loss (gain)</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6.7</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6.5</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(3.3</a:t>
                      </a:r>
                    </a:p>
                  </a:txBody>
                  <a:tcPr marL="0" marR="0" marT="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13.3</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23.3</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09"/>
                  </a:ext>
                </a:extLst>
              </a:tr>
              <a:tr h="139700">
                <a:tc>
                  <a:txBody>
                    <a:bodyPr/>
                    <a:lstStyle/>
                    <a:p>
                      <a:pPr algn="l">
                        <a:lnSpc>
                          <a:spcPct val="83000"/>
                        </a:lnSpc>
                      </a:pPr>
                      <a:r>
                        <a:rPr sz="900" b="0" i="0">
                          <a:solidFill>
                            <a:srgbClr val="000000"/>
                          </a:solidFill>
                          <a:latin typeface="Times New Roman"/>
                        </a:rPr>
                        <a:t>Other income, net</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(0.4</a:t>
                      </a:r>
                    </a:p>
                  </a:txBody>
                  <a:tcPr marL="0" marR="0" marT="0" marB="25400" anchor="b">
                    <a:lnL>
                      <a:noFill/>
                    </a:lnL>
                    <a:lnR>
                      <a:noFill/>
                    </a:lnR>
                    <a:lnT>
                      <a:noFill/>
                    </a:lnT>
                    <a:lnB w="12700" cmpd="sng">
                      <a:solidFill>
                        <a:srgbClr val="000000"/>
                      </a:solidFill>
                      <a:prstDash val="solid"/>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(0.6</a:t>
                      </a:r>
                    </a:p>
                  </a:txBody>
                  <a:tcPr marL="0" marR="0" marT="0" marB="25400" anchor="b">
                    <a:lnL>
                      <a:noFill/>
                    </a:lnL>
                    <a:lnR>
                      <a:noFill/>
                    </a:lnR>
                    <a:lnT>
                      <a:noFill/>
                    </a:lnT>
                    <a:lnB w="12700" cmpd="sng">
                      <a:solidFill>
                        <a:srgbClr val="000000"/>
                      </a:solidFill>
                      <a:prstDash val="solid"/>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(0.2</a:t>
                      </a:r>
                    </a:p>
                  </a:txBody>
                  <a:tcPr marL="0" marR="0" marT="0" marB="25400" anchor="b">
                    <a:lnL>
                      <a:noFill/>
                    </a:lnL>
                    <a:lnR>
                      <a:noFill/>
                    </a:lnR>
                    <a:lnT>
                      <a:noFill/>
                    </a:lnT>
                    <a:lnB w="12700" cmpd="sng">
                      <a:solidFill>
                        <a:srgbClr val="000000"/>
                      </a:solidFill>
                      <a:prstDash val="solid"/>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1.0</a:t>
                      </a:r>
                    </a:p>
                  </a:txBody>
                  <a:tcPr marL="0" marR="0" marT="0" marB="25400" anchor="b">
                    <a:lnL>
                      <a:noFill/>
                    </a:lnL>
                    <a:lnR>
                      <a:noFill/>
                    </a:lnR>
                    <a:lnT>
                      <a:noFill/>
                    </a:lnT>
                    <a:lnB w="12700" cmpd="sng">
                      <a:solidFill>
                        <a:srgbClr val="000000"/>
                      </a:solidFill>
                      <a:prstDash val="solid"/>
                    </a:lnB>
                    <a:noFill/>
                  </a:tcPr>
                </a:tc>
                <a:tc>
                  <a:txBody>
                    <a:bodyPr/>
                    <a:lstStyle/>
                    <a:p>
                      <a:endParaRPr sz="100" dirty="0"/>
                    </a:p>
                  </a:txBody>
                  <a:tcPr marL="0" marR="0" marT="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(0.2</a:t>
                      </a:r>
                    </a:p>
                  </a:txBody>
                  <a:tcPr marL="0" marR="0" marT="0" marB="25400" anchor="b">
                    <a:lnL>
                      <a:noFill/>
                    </a:lnL>
                    <a:lnR>
                      <a:noFill/>
                    </a:lnR>
                    <a:lnT>
                      <a:noFill/>
                    </a:lnT>
                    <a:lnB w="12700" cmpd="sng">
                      <a:solidFill>
                        <a:srgbClr val="000000"/>
                      </a:solidFill>
                      <a:prstDash val="solid"/>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0"/>
                  </a:ext>
                </a:extLst>
              </a:tr>
              <a:tr h="139700">
                <a:tc>
                  <a:txBody>
                    <a:bodyPr/>
                    <a:lstStyle/>
                    <a:p>
                      <a:pPr algn="l">
                        <a:lnSpc>
                          <a:spcPct val="83000"/>
                        </a:lnSpc>
                      </a:pPr>
                      <a:r>
                        <a:rPr sz="900" b="0" i="0">
                          <a:solidFill>
                            <a:srgbClr val="000000"/>
                          </a:solidFill>
                          <a:latin typeface="Times New Roman"/>
                        </a:rPr>
                        <a:t>Operating income (loss)</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(14.6</a:t>
                      </a:r>
                    </a:p>
                  </a:txBody>
                  <a:tcPr marL="0" marR="0" marT="0" marB="25400" anchor="b">
                    <a:lnL>
                      <a:noFill/>
                    </a:lnL>
                    <a:lnR>
                      <a:noFill/>
                    </a:lnR>
                    <a:lnT w="12700" cmpd="sng">
                      <a:solidFill>
                        <a:srgbClr val="000000"/>
                      </a:solidFill>
                      <a:prstDash val="solid"/>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30.8</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2.6</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(9.1</a:t>
                      </a:r>
                    </a:p>
                  </a:txBody>
                  <a:tcPr marL="0" marR="0" marT="0" marB="25400" anchor="b">
                    <a:lnL>
                      <a:noFill/>
                    </a:lnL>
                    <a:lnR>
                      <a:noFill/>
                    </a:lnR>
                    <a:lnT w="12700" cmpd="sng">
                      <a:solidFill>
                        <a:srgbClr val="000000"/>
                      </a:solidFill>
                      <a:prstDash val="solid"/>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9.7</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2540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11"/>
                  </a:ext>
                </a:extLst>
              </a:tr>
              <a:tr h="50800">
                <a:tc>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2"/>
                  </a:ext>
                </a:extLst>
              </a:tr>
              <a:tr h="139700">
                <a:tc>
                  <a:txBody>
                    <a:bodyPr/>
                    <a:lstStyle/>
                    <a:p>
                      <a:pPr algn="l">
                        <a:lnSpc>
                          <a:spcPct val="83000"/>
                        </a:lnSpc>
                      </a:pPr>
                      <a:r>
                        <a:rPr sz="900" b="0" i="0">
                          <a:solidFill>
                            <a:srgbClr val="000000"/>
                          </a:solidFill>
                          <a:latin typeface="Times New Roman"/>
                        </a:rPr>
                        <a:t>Adjustments to reconcile to Adjusted EBITDA:</a:t>
                      </a:r>
                    </a:p>
                  </a:txBody>
                  <a:tcPr marL="38100" marR="3810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3"/>
                  </a:ext>
                </a:extLst>
              </a:tr>
              <a:tr h="139700">
                <a:tc>
                  <a:txBody>
                    <a:bodyPr/>
                    <a:lstStyle/>
                    <a:p>
                      <a:pPr algn="l">
                        <a:lnSpc>
                          <a:spcPct val="83000"/>
                        </a:lnSpc>
                      </a:pPr>
                      <a:r>
                        <a:rPr sz="900" b="0" i="0">
                          <a:solidFill>
                            <a:srgbClr val="000000"/>
                          </a:solidFill>
                          <a:latin typeface="Times New Roman"/>
                        </a:rPr>
                        <a:t>Depreciation and amortization</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12.4</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11.7</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11.1</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11.0</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46.2</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14"/>
                  </a:ext>
                </a:extLst>
              </a:tr>
              <a:tr h="139700">
                <a:tc>
                  <a:txBody>
                    <a:bodyPr/>
                    <a:lstStyle/>
                    <a:p>
                      <a:pPr algn="l">
                        <a:lnSpc>
                          <a:spcPct val="83000"/>
                        </a:lnSpc>
                      </a:pPr>
                      <a:r>
                        <a:rPr sz="900" b="0" i="0">
                          <a:solidFill>
                            <a:srgbClr val="000000"/>
                          </a:solidFill>
                          <a:latin typeface="Times New Roman"/>
                        </a:rPr>
                        <a:t>Goodwill and other asset impairment</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2.3</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21.0</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56.7</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80.1</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15"/>
                  </a:ext>
                </a:extLst>
              </a:tr>
              <a:tr h="139700">
                <a:tc>
                  <a:txBody>
                    <a:bodyPr/>
                    <a:lstStyle/>
                    <a:p>
                      <a:pPr algn="l">
                        <a:lnSpc>
                          <a:spcPct val="83000"/>
                        </a:lnSpc>
                      </a:pPr>
                      <a:r>
                        <a:rPr sz="900" b="0" i="0">
                          <a:solidFill>
                            <a:srgbClr val="000000"/>
                          </a:solidFill>
                          <a:latin typeface="Times New Roman"/>
                        </a:rPr>
                        <a:t>Stock-based compensation</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5.0</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5.6</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6.2</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1.5</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18.4</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16"/>
                  </a:ext>
                </a:extLst>
              </a:tr>
              <a:tr h="139700">
                <a:tc>
                  <a:txBody>
                    <a:bodyPr/>
                    <a:lstStyle/>
                    <a:p>
                      <a:pPr algn="l">
                        <a:lnSpc>
                          <a:spcPct val="83000"/>
                        </a:lnSpc>
                      </a:pPr>
                      <a:r>
                        <a:rPr sz="900" b="0" i="0">
                          <a:solidFill>
                            <a:srgbClr val="000000"/>
                          </a:solidFill>
                          <a:latin typeface="Times New Roman"/>
                        </a:rPr>
                        <a:t>Deferred acquisition consideration adjustments</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2.6</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(5.1</a:t>
                      </a:r>
                    </a:p>
                  </a:txBody>
                  <a:tcPr marL="0" marR="0" marT="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11.0</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(9.0</a:t>
                      </a:r>
                    </a:p>
                  </a:txBody>
                  <a:tcPr marL="0" marR="0" marT="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(0.5</a:t>
                      </a:r>
                    </a:p>
                  </a:txBody>
                  <a:tcPr marL="0" marR="0" marT="0" marB="254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extLst>
                  <a:ext uri="{0D108BD9-81ED-4DB2-BD59-A6C34878D82A}">
                    <a16:rowId xmlns:a16="http://schemas.microsoft.com/office/drawing/2014/main" val="10017"/>
                  </a:ext>
                </a:extLst>
              </a:tr>
              <a:tr h="139700">
                <a:tc>
                  <a:txBody>
                    <a:bodyPr/>
                    <a:lstStyle/>
                    <a:p>
                      <a:pPr algn="l">
                        <a:lnSpc>
                          <a:spcPct val="83000"/>
                        </a:lnSpc>
                      </a:pPr>
                      <a:r>
                        <a:rPr sz="900" b="0" i="0">
                          <a:solidFill>
                            <a:srgbClr val="000000"/>
                          </a:solidFill>
                          <a:latin typeface="Times New Roman"/>
                        </a:rPr>
                        <a:t>Distributions from non-consolidated affiliates</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0.5</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0.3</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0.8</a:t>
                      </a:r>
                    </a:p>
                  </a:txBody>
                  <a:tcPr marL="0" marR="0" marT="0" marB="25400" anchor="b">
                    <a:lnL>
                      <a:noFill/>
                    </a:lnL>
                    <a:lnR>
                      <a:noFill/>
                    </a:lnR>
                    <a:lnT>
                      <a:noFill/>
                    </a:lnT>
                    <a:lnB>
                      <a:noFill/>
                    </a:lnB>
                    <a:noFill/>
                  </a:tcPr>
                </a:tc>
                <a:tc>
                  <a:txBody>
                    <a:bodyPr/>
                    <a:lstStyle/>
                    <a:p>
                      <a:endParaRPr sz="100" dirty="0"/>
                    </a:p>
                  </a:txBody>
                  <a:tcPr marL="0" marR="0" marT="0" marB="25400" anchor="b">
                    <a:lnL>
                      <a:noFill/>
                    </a:lnL>
                    <a:lnR>
                      <a:noFill/>
                    </a:lnR>
                    <a:lnT>
                      <a:noFill/>
                    </a:lnT>
                    <a:lnB>
                      <a:noFill/>
                    </a:lnB>
                    <a:noFill/>
                  </a:tcPr>
                </a:tc>
                <a:extLst>
                  <a:ext uri="{0D108BD9-81ED-4DB2-BD59-A6C34878D82A}">
                    <a16:rowId xmlns:a16="http://schemas.microsoft.com/office/drawing/2014/main" val="10018"/>
                  </a:ext>
                </a:extLst>
              </a:tr>
              <a:tr h="177800">
                <a:tc>
                  <a:txBody>
                    <a:bodyPr/>
                    <a:lstStyle/>
                    <a:p>
                      <a:pPr algn="l">
                        <a:lnSpc>
                          <a:spcPct val="83000"/>
                        </a:lnSpc>
                      </a:pPr>
                      <a:r>
                        <a:rPr sz="900" b="0" i="0">
                          <a:solidFill>
                            <a:srgbClr val="000000"/>
                          </a:solidFill>
                          <a:latin typeface="Times New Roman"/>
                        </a:rPr>
                        <a:t>Other items, net</a:t>
                      </a:r>
                      <a:r>
                        <a:rPr sz="900" b="0" i="0" baseline="30000">
                          <a:solidFill>
                            <a:srgbClr val="000000"/>
                          </a:solidFill>
                          <a:latin typeface="Times New Roman"/>
                        </a:rPr>
                        <a:t> (2)</a:t>
                      </a:r>
                    </a:p>
                  </a:txBody>
                  <a:tcPr marL="38100" marR="38100" marT="0" marB="0" anchor="ctr">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0.1</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(0.1</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9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7.3</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0.5</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7.9</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9"/>
                  </a:ext>
                </a:extLst>
              </a:tr>
              <a:tr h="139700">
                <a:tc>
                  <a:txBody>
                    <a:bodyPr/>
                    <a:lstStyle/>
                    <a:p>
                      <a:pPr algn="l">
                        <a:lnSpc>
                          <a:spcPct val="83000"/>
                        </a:lnSpc>
                      </a:pPr>
                      <a:r>
                        <a:rPr sz="900" b="0" i="0">
                          <a:solidFill>
                            <a:srgbClr val="000000"/>
                          </a:solidFill>
                          <a:latin typeface="Times New Roman"/>
                        </a:rPr>
                        <a:t>Adjusted EBITDA</a:t>
                      </a:r>
                    </a:p>
                  </a:txBody>
                  <a:tcPr marL="38100" marR="38100" marT="0" marB="0" anchor="ctr">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7.8</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43.0</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59.8</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52.0</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25400" anchor="b">
                    <a:lnL>
                      <a:noFill/>
                    </a:lnL>
                    <a:lnR>
                      <a:noFill/>
                    </a:lnR>
                    <a:lnT w="12700" cmpd="sng">
                      <a:solidFill>
                        <a:srgbClr val="000000"/>
                      </a:solidFill>
                      <a:prstDash val="solid"/>
                    </a:lnT>
                    <a:lnB>
                      <a:noFill/>
                    </a:lnB>
                    <a:noFill/>
                  </a:tcPr>
                </a:tc>
                <a:tc>
                  <a:txBody>
                    <a:bodyPr/>
                    <a:lstStyle/>
                    <a:p>
                      <a:pPr algn="r">
                        <a:lnSpc>
                          <a:spcPct val="83000"/>
                        </a:lnSpc>
                      </a:pPr>
                      <a:r>
                        <a:rPr sz="900" b="0" i="0">
                          <a:solidFill>
                            <a:srgbClr val="000000"/>
                          </a:solidFill>
                          <a:latin typeface="Times New Roman"/>
                        </a:rPr>
                        <a:t>162.6</a:t>
                      </a:r>
                    </a:p>
                  </a:txBody>
                  <a:tcPr marL="0" marR="0" marT="0" marB="25400" anchor="b">
                    <a:lnL>
                      <a:noFill/>
                    </a:lnL>
                    <a:lnR>
                      <a:noFill/>
                    </a:lnR>
                    <a:lnT w="12700" cmpd="sng">
                      <a:solidFill>
                        <a:srgbClr val="000000"/>
                      </a:solidFill>
                      <a:prstDash val="solid"/>
                    </a:lnT>
                    <a:lnB>
                      <a:noFill/>
                    </a:lnB>
                    <a:noFill/>
                  </a:tcPr>
                </a:tc>
                <a:tc>
                  <a:txBody>
                    <a:bodyPr/>
                    <a:lstStyle/>
                    <a:p>
                      <a:endParaRPr sz="100" dirty="0"/>
                    </a:p>
                  </a:txBody>
                  <a:tcPr marL="0" marR="0" marT="0" marB="2540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20"/>
                  </a:ext>
                </a:extLst>
              </a:tr>
              <a:tr h="50800">
                <a:tc>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1"/>
                  </a:ext>
                </a:extLst>
              </a:tr>
              <a:tr h="147701">
                <a:tc>
                  <a:txBody>
                    <a:bodyPr/>
                    <a:lstStyle/>
                    <a:p>
                      <a:pPr algn="l">
                        <a:lnSpc>
                          <a:spcPct val="83000"/>
                        </a:lnSpc>
                      </a:pPr>
                      <a:r>
                        <a:rPr sz="900" b="0" i="0">
                          <a:solidFill>
                            <a:srgbClr val="000000"/>
                          </a:solidFill>
                          <a:latin typeface="Times New Roman"/>
                        </a:rPr>
                        <a:t>Adjustments to reconcile to Covenant EBITDA:</a:t>
                      </a:r>
                    </a:p>
                  </a:txBody>
                  <a:tcPr marL="38100" marR="3810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2"/>
                  </a:ext>
                </a:extLst>
              </a:tr>
              <a:tr h="147701">
                <a:tc>
                  <a:txBody>
                    <a:bodyPr/>
                    <a:lstStyle/>
                    <a:p>
                      <a:pPr algn="l">
                        <a:lnSpc>
                          <a:spcPct val="83000"/>
                        </a:lnSpc>
                      </a:pPr>
                      <a:r>
                        <a:rPr sz="900" b="0" i="0">
                          <a:solidFill>
                            <a:srgbClr val="000000"/>
                          </a:solidFill>
                          <a:latin typeface="Times New Roman"/>
                        </a:rPr>
                        <a:t>Proforma acquisitions/dispositions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(1.2</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(3.6</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(1.2</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(2.1</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(8.1</a:t>
                      </a:r>
                    </a:p>
                  </a:txBody>
                  <a:tcPr marL="0" marR="0" marT="0" marB="12700" anchor="b">
                    <a:lnL>
                      <a:noFill/>
                    </a:lnL>
                    <a:lnR>
                      <a:noFill/>
                    </a:lnR>
                    <a:lnT>
                      <a:noFill/>
                    </a:lnT>
                    <a:lnB>
                      <a:noFill/>
                    </a:lnB>
                    <a:noFill/>
                  </a:tcPr>
                </a:tc>
                <a:tc>
                  <a:txBody>
                    <a:bodyPr/>
                    <a:lstStyle/>
                    <a:p>
                      <a:pPr algn="l">
                        <a:lnSpc>
                          <a:spcPct val="83000"/>
                        </a:lnSpc>
                      </a:pPr>
                      <a:r>
                        <a:rPr sz="900" b="0" i="0">
                          <a:solidFill>
                            <a:srgbClr val="000000"/>
                          </a:solidFill>
                          <a:latin typeface="Times New Roman"/>
                        </a:rPr>
                        <a:t>)</a:t>
                      </a:r>
                    </a:p>
                  </a:txBody>
                  <a:tcPr marL="0" marR="0" marT="0" marB="12700" anchor="b">
                    <a:lnL>
                      <a:noFill/>
                    </a:lnL>
                    <a:lnR>
                      <a:noFill/>
                    </a:lnR>
                    <a:lnT>
                      <a:noFill/>
                    </a:lnT>
                    <a:lnB>
                      <a:noFill/>
                    </a:lnB>
                    <a:noFill/>
                  </a:tcPr>
                </a:tc>
                <a:extLst>
                  <a:ext uri="{0D108BD9-81ED-4DB2-BD59-A6C34878D82A}">
                    <a16:rowId xmlns:a16="http://schemas.microsoft.com/office/drawing/2014/main" val="10023"/>
                  </a:ext>
                </a:extLst>
              </a:tr>
              <a:tr h="147701">
                <a:tc>
                  <a:txBody>
                    <a:bodyPr/>
                    <a:lstStyle/>
                    <a:p>
                      <a:pPr algn="l">
                        <a:lnSpc>
                          <a:spcPct val="83000"/>
                        </a:lnSpc>
                      </a:pPr>
                      <a:r>
                        <a:rPr sz="900" b="0" i="0">
                          <a:solidFill>
                            <a:srgbClr val="000000"/>
                          </a:solidFill>
                          <a:latin typeface="Times New Roman"/>
                        </a:rPr>
                        <a:t>Severance due to eliminated positions</a:t>
                      </a:r>
                    </a:p>
                  </a:txBody>
                  <a:tcPr marL="38100" marR="38100" marT="0" marB="0" anchor="ctr">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3.0</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4.2</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1.2</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3.6</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12700" anchor="b">
                    <a:lnL>
                      <a:noFill/>
                    </a:lnL>
                    <a:lnR>
                      <a:noFill/>
                    </a:lnR>
                    <a:lnT>
                      <a:noFill/>
                    </a:lnT>
                    <a:lnB>
                      <a:noFill/>
                    </a:lnB>
                    <a:noFill/>
                  </a:tcPr>
                </a:tc>
                <a:tc>
                  <a:txBody>
                    <a:bodyPr/>
                    <a:lstStyle/>
                    <a:p>
                      <a:pPr algn="r">
                        <a:lnSpc>
                          <a:spcPct val="83000"/>
                        </a:lnSpc>
                      </a:pPr>
                      <a:r>
                        <a:rPr sz="900" b="0" i="0">
                          <a:solidFill>
                            <a:srgbClr val="000000"/>
                          </a:solidFill>
                          <a:latin typeface="Times New Roman"/>
                        </a:rPr>
                        <a:t>11.9</a:t>
                      </a:r>
                    </a:p>
                  </a:txBody>
                  <a:tcPr marL="0" marR="0" marT="0" marB="12700" anchor="b">
                    <a:lnL>
                      <a:noFill/>
                    </a:lnL>
                    <a:lnR>
                      <a:noFill/>
                    </a:lnR>
                    <a:lnT>
                      <a:noFill/>
                    </a:lnT>
                    <a:lnB>
                      <a:noFill/>
                    </a:lnB>
                    <a:noFill/>
                  </a:tcPr>
                </a:tc>
                <a:tc>
                  <a:txBody>
                    <a:bodyPr/>
                    <a:lstStyle/>
                    <a:p>
                      <a:endParaRPr sz="100" dirty="0"/>
                    </a:p>
                  </a:txBody>
                  <a:tcPr marL="0" marR="0" marT="0" marB="12700" anchor="b">
                    <a:lnL>
                      <a:noFill/>
                    </a:lnL>
                    <a:lnR>
                      <a:noFill/>
                    </a:lnR>
                    <a:lnT>
                      <a:noFill/>
                    </a:lnT>
                    <a:lnB>
                      <a:noFill/>
                    </a:lnB>
                    <a:noFill/>
                  </a:tcPr>
                </a:tc>
                <a:extLst>
                  <a:ext uri="{0D108BD9-81ED-4DB2-BD59-A6C34878D82A}">
                    <a16:rowId xmlns:a16="http://schemas.microsoft.com/office/drawing/2014/main" val="10024"/>
                  </a:ext>
                </a:extLst>
              </a:tr>
              <a:tr h="177800">
                <a:tc>
                  <a:txBody>
                    <a:bodyPr/>
                    <a:lstStyle/>
                    <a:p>
                      <a:pPr algn="l">
                        <a:lnSpc>
                          <a:spcPct val="83000"/>
                        </a:lnSpc>
                      </a:pPr>
                      <a:r>
                        <a:rPr sz="900" b="0" i="0">
                          <a:solidFill>
                            <a:srgbClr val="000000"/>
                          </a:solidFill>
                          <a:latin typeface="Times New Roman"/>
                        </a:rPr>
                        <a:t>Other adjustments, net </a:t>
                      </a:r>
                      <a:r>
                        <a:rPr sz="900" b="0" i="0" baseline="30000">
                          <a:solidFill>
                            <a:srgbClr val="000000"/>
                          </a:solidFill>
                          <a:latin typeface="Times New Roman"/>
                        </a:rPr>
                        <a:t>(3)</a:t>
                      </a:r>
                    </a:p>
                  </a:txBody>
                  <a:tcPr marL="38100" marR="38100" marT="0" marB="0" anchor="ctr">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1.7</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2.1</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0.6</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1.9</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900" b="0" i="0">
                          <a:solidFill>
                            <a:srgbClr val="000000"/>
                          </a:solidFill>
                          <a:latin typeface="Times New Roman"/>
                        </a:rPr>
                        <a:t>6.3</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25"/>
                  </a:ext>
                </a:extLst>
              </a:tr>
              <a:tr h="147701">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11.3</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45.6</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60.4</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55.3</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900" b="1" i="0">
                          <a:solidFill>
                            <a:srgbClr val="000000"/>
                          </a:solidFill>
                          <a:latin typeface="Times New Roman"/>
                        </a:rPr>
                        <a:t>$</a:t>
                      </a:r>
                    </a:p>
                  </a:txBody>
                  <a:tcPr marL="1270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900" b="1" i="0">
                          <a:solidFill>
                            <a:srgbClr val="000000"/>
                          </a:solidFill>
                          <a:latin typeface="Times New Roman"/>
                        </a:rPr>
                        <a:t>172.6</a:t>
                      </a:r>
                    </a:p>
                  </a:txBody>
                  <a:tcPr marL="0" marR="0" marT="0" marB="127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12700" anchor="b">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26"/>
                  </a:ext>
                </a:extLst>
              </a:tr>
              <a:tr h="368681">
                <a:tc gridSpan="16">
                  <a:txBody>
                    <a:bodyPr/>
                    <a:lstStyle/>
                    <a:p>
                      <a:pPr algn="l">
                        <a:lnSpc>
                          <a:spcPct val="83000"/>
                        </a:lnSpc>
                      </a:pPr>
                      <a:r>
                        <a:rPr sz="600" b="0" i="0" baseline="30000">
                          <a:solidFill>
                            <a:srgbClr val="000000"/>
                          </a:solidFill>
                          <a:latin typeface="Arial"/>
                        </a:rPr>
                        <a:t>(1)</a:t>
                      </a:r>
                      <a:r>
                        <a:rPr sz="600" b="0" i="0">
                          <a:solidFill>
                            <a:srgbClr val="000000"/>
                          </a:solidFill>
                          <a:latin typeface="Arial"/>
                        </a:rPr>
                        <a:t> Covenant EBITDA is a measure that includes pro forma adjustments for acquisitions, one-time charges, permitted dispositions and other adjustments, as defined in the Credit Agreement. Covenant EBITDA is calculated as the aggregate of operating results for the rolling last twelve months (LTM). Each quarter is presented to provide the information utilized to calculate Covenant EBITDA. Historical Covenant EBITDA may be re-casted in the current period for any proforma adjustments related to acquisitions and/or dispositions in the current period.  </a:t>
                      </a:r>
                    </a:p>
                  </a:txBody>
                  <a:tcPr marL="38100" marR="0" marT="25400" marB="25400" anchor="b">
                    <a:lnL>
                      <a:noFill/>
                    </a:lnL>
                    <a:lnR>
                      <a:noFill/>
                    </a:lnR>
                    <a:lnT>
                      <a:noFill/>
                    </a:lnT>
                    <a:lnB>
                      <a:noFill/>
                    </a:lnB>
                    <a:noFill/>
                  </a:tcPr>
                </a:tc>
                <a:tc hMerge="1">
                  <a:txBody>
                    <a:bodyPr/>
                    <a:lstStyle/>
                    <a:p>
                      <a:endParaRPr sz="100" dirty="0"/>
                    </a:p>
                  </a:txBody>
                  <a:tcPr marL="1270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27"/>
                  </a:ext>
                </a:extLst>
              </a:tr>
              <a:tr h="182245">
                <a:tc gridSpan="16">
                  <a:txBody>
                    <a:bodyPr/>
                    <a:lstStyle/>
                    <a:p>
                      <a:pPr algn="l">
                        <a:lnSpc>
                          <a:spcPct val="83000"/>
                        </a:lnSpc>
                      </a:pPr>
                      <a:r>
                        <a:rPr sz="600" b="0" i="0" baseline="30000">
                          <a:solidFill>
                            <a:srgbClr val="000000"/>
                          </a:solidFill>
                          <a:latin typeface="Arial"/>
                        </a:rPr>
                        <a:t>(2) </a:t>
                      </a:r>
                      <a:r>
                        <a:rPr sz="600" b="0" i="0">
                          <a:solidFill>
                            <a:srgbClr val="000000"/>
                          </a:solidFill>
                          <a:latin typeface="Arial"/>
                        </a:rPr>
                        <a:t>Other items, net includes items such as severance expense, other restructuring expenses and costs associated with the Company's strategic review process. </a:t>
                      </a:r>
                    </a:p>
                  </a:txBody>
                  <a:tcPr marL="38100" marR="0" marT="25400" marB="2540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8"/>
                  </a:ext>
                </a:extLst>
              </a:tr>
              <a:tr h="222504">
                <a:tc gridSpan="16">
                  <a:txBody>
                    <a:bodyPr/>
                    <a:lstStyle/>
                    <a:p>
                      <a:pPr algn="l">
                        <a:lnSpc>
                          <a:spcPct val="83000"/>
                        </a:lnSpc>
                      </a:pPr>
                      <a:r>
                        <a:rPr sz="600" b="0" i="0" baseline="30000">
                          <a:solidFill>
                            <a:srgbClr val="000000"/>
                          </a:solidFill>
                          <a:latin typeface="Arial"/>
                        </a:rPr>
                        <a:t>(3) </a:t>
                      </a:r>
                      <a:r>
                        <a:rPr sz="600" b="0" i="0">
                          <a:solidFill>
                            <a:srgbClr val="000000"/>
                          </a:solidFill>
                          <a:latin typeface="Arial"/>
                        </a:rPr>
                        <a:t>Other adjustments, net primarily includes one-time professional fees and costs associated with real estate consolidation.
Note: Actuals may not foot due to rounding. </a:t>
                      </a:r>
                    </a:p>
                  </a:txBody>
                  <a:tcPr marL="38100" marR="0" marT="25400" marB="2540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1270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12700" marR="0" marT="0" marB="0" anchor="ctr">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9"/>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SUMMARY OF CASH FLOW</a:t>
            </a:r>
          </a:p>
        </p:txBody>
      </p:sp>
      <p:sp>
        <p:nvSpPr>
          <p:cNvPr id="4" name="Rectangle 3"/>
          <p:cNvSpPr/>
          <p:nvPr/>
        </p:nvSpPr>
        <p:spPr>
          <a:xfrm>
            <a:off x="952500" y="6184900"/>
            <a:ext cx="7239000" cy="254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l">
              <a:lnSpc>
                <a:spcPct val="100000"/>
              </a:lnSpc>
              <a:spcBef>
                <a:spcPts val="360"/>
              </a:spcBef>
            </a:pPr>
            <a:endParaRPr/>
          </a:p>
        </p:txBody>
      </p:sp>
      <p:graphicFrame>
        <p:nvGraphicFramePr>
          <p:cNvPr id="5" name="Table 4"/>
          <p:cNvGraphicFramePr>
            <a:graphicFrameLocks noGrp="1"/>
          </p:cNvGraphicFramePr>
          <p:nvPr/>
        </p:nvGraphicFramePr>
        <p:xfrm>
          <a:off x="565150" y="1864868"/>
          <a:ext cx="8115300" cy="3987800"/>
        </p:xfrm>
        <a:graphic>
          <a:graphicData uri="http://schemas.openxmlformats.org/drawingml/2006/table">
            <a:tbl>
              <a:tblPr firstRow="1" bandRow="1">
                <a:tableStyleId>{5C22544A-7EE6-4342-B048-85BDC9FD1C3A}</a:tableStyleId>
              </a:tblPr>
              <a:tblGrid>
                <a:gridCol w="5651500">
                  <a:extLst>
                    <a:ext uri="{9D8B030D-6E8A-4147-A177-3AD203B41FA5}">
                      <a16:colId xmlns:a16="http://schemas.microsoft.com/office/drawing/2014/main" val="20000"/>
                    </a:ext>
                  </a:extLst>
                </a:gridCol>
                <a:gridCol w="88900">
                  <a:extLst>
                    <a:ext uri="{9D8B030D-6E8A-4147-A177-3AD203B41FA5}">
                      <a16:colId xmlns:a16="http://schemas.microsoft.com/office/drawing/2014/main" val="20001"/>
                    </a:ext>
                  </a:extLst>
                </a:gridCol>
                <a:gridCol w="1003300">
                  <a:extLst>
                    <a:ext uri="{9D8B030D-6E8A-4147-A177-3AD203B41FA5}">
                      <a16:colId xmlns:a16="http://schemas.microsoft.com/office/drawing/2014/main" val="20002"/>
                    </a:ext>
                  </a:extLst>
                </a:gridCol>
                <a:gridCol w="63500">
                  <a:extLst>
                    <a:ext uri="{9D8B030D-6E8A-4147-A177-3AD203B41FA5}">
                      <a16:colId xmlns:a16="http://schemas.microsoft.com/office/drawing/2014/main" val="20003"/>
                    </a:ext>
                  </a:extLst>
                </a:gridCol>
                <a:gridCol w="152400">
                  <a:extLst>
                    <a:ext uri="{9D8B030D-6E8A-4147-A177-3AD203B41FA5}">
                      <a16:colId xmlns:a16="http://schemas.microsoft.com/office/drawing/2014/main" val="20004"/>
                    </a:ext>
                  </a:extLst>
                </a:gridCol>
                <a:gridCol w="88900">
                  <a:extLst>
                    <a:ext uri="{9D8B030D-6E8A-4147-A177-3AD203B41FA5}">
                      <a16:colId xmlns:a16="http://schemas.microsoft.com/office/drawing/2014/main" val="20005"/>
                    </a:ext>
                  </a:extLst>
                </a:gridCol>
                <a:gridCol w="1003300">
                  <a:extLst>
                    <a:ext uri="{9D8B030D-6E8A-4147-A177-3AD203B41FA5}">
                      <a16:colId xmlns:a16="http://schemas.microsoft.com/office/drawing/2014/main" val="20006"/>
                    </a:ext>
                  </a:extLst>
                </a:gridCol>
                <a:gridCol w="63500">
                  <a:extLst>
                    <a:ext uri="{9D8B030D-6E8A-4147-A177-3AD203B41FA5}">
                      <a16:colId xmlns:a16="http://schemas.microsoft.com/office/drawing/2014/main" val="20007"/>
                    </a:ext>
                  </a:extLst>
                </a:gridCol>
              </a:tblGrid>
              <a:tr h="190500">
                <a:tc>
                  <a:txBody>
                    <a:bodyPr/>
                    <a:lstStyle/>
                    <a:p>
                      <a:pPr algn="l">
                        <a:lnSpc>
                          <a:spcPct val="83000"/>
                        </a:lnSpc>
                      </a:pPr>
                      <a:r>
                        <a:rPr sz="1100" b="0" i="0">
                          <a:solidFill>
                            <a:srgbClr val="000000"/>
                          </a:solidFill>
                          <a:latin typeface="Times New Roman"/>
                        </a:rPr>
                        <a:t>(US$ in millions)</a:t>
                      </a:r>
                    </a:p>
                  </a:txBody>
                  <a:tcPr marL="38100" marR="38100" marT="25400" marB="2540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190500">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1"/>
                  </a:ext>
                </a:extLst>
              </a:tr>
              <a:tr h="190500">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2"/>
                  </a:ext>
                </a:extLst>
              </a:tr>
              <a:tr h="190500">
                <a:tc>
                  <a:txBody>
                    <a:bodyPr/>
                    <a:lstStyle/>
                    <a:p>
                      <a:endParaRPr sz="100" dirty="0"/>
                    </a:p>
                  </a:txBody>
                  <a:tcPr marL="0" marR="0" marT="0" marB="0" anchor="b">
                    <a:lnL>
                      <a:noFill/>
                    </a:lnL>
                    <a:lnR>
                      <a:noFill/>
                    </a:lnR>
                    <a:lnT>
                      <a:noFill/>
                    </a:lnT>
                    <a:lnB>
                      <a:noFill/>
                    </a:lnB>
                    <a:noFill/>
                  </a:tcPr>
                </a:tc>
                <a:tc gridSpan="7">
                  <a:txBody>
                    <a:bodyPr/>
                    <a:lstStyle/>
                    <a:p>
                      <a:pPr indent="38100" algn="ctr">
                        <a:lnSpc>
                          <a:spcPct val="83000"/>
                        </a:lnSpc>
                      </a:pPr>
                      <a:r>
                        <a:rPr sz="1100" b="1" i="0">
                          <a:solidFill>
                            <a:srgbClr val="000000"/>
                          </a:solidFill>
                          <a:latin typeface="Times New Roman"/>
                        </a:rPr>
                        <a:t>Twelve Months Ended December 31,</a:t>
                      </a:r>
                    </a:p>
                  </a:txBody>
                  <a:tcPr marL="0" marR="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1100" b="1" i="0">
                          <a:solidFill>
                            <a:srgbClr val="000000"/>
                          </a:solidFill>
                          <a:latin typeface="Times New Roman"/>
                        </a:rPr>
                        <a:t>Twelve Months Ended December 31,</a:t>
                      </a:r>
                    </a:p>
                  </a:txBody>
                  <a:tcPr marL="3810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3"/>
                  </a:ext>
                </a:extLst>
              </a:tr>
              <a:tr h="190500">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100" b="1" i="0">
                          <a:solidFill>
                            <a:srgbClr val="000000"/>
                          </a:solidFill>
                          <a:latin typeface="Times New Roman"/>
                        </a:rPr>
                        <a:t>2019</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1100" b="1" i="0">
                          <a:solidFill>
                            <a:srgbClr val="000000"/>
                          </a:solidFill>
                          <a:latin typeface="Times New Roman"/>
                        </a:rPr>
                        <a:t>2019</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pPr indent="38100" algn="ctr">
                        <a:lnSpc>
                          <a:spcPct val="83000"/>
                        </a:lnSpc>
                      </a:pPr>
                      <a:r>
                        <a:rPr sz="1100" b="1" i="0">
                          <a:solidFill>
                            <a:srgbClr val="000000"/>
                          </a:solidFill>
                          <a:latin typeface="Times New Roman"/>
                        </a:rPr>
                        <a:t>2018</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1100" b="1" i="0">
                          <a:solidFill>
                            <a:srgbClr val="000000"/>
                          </a:solidFill>
                          <a:latin typeface="Times New Roman"/>
                        </a:rPr>
                        <a:t>2018</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04"/>
                  </a:ext>
                </a:extLst>
              </a:tr>
              <a:tr h="1905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5"/>
                  </a:ext>
                </a:extLst>
              </a:tr>
              <a:tr h="190500">
                <a:tc>
                  <a:txBody>
                    <a:bodyPr/>
                    <a:lstStyle/>
                    <a:p>
                      <a:pPr algn="l">
                        <a:lnSpc>
                          <a:spcPct val="83000"/>
                        </a:lnSpc>
                      </a:pPr>
                      <a:r>
                        <a:rPr sz="1100" b="0" i="0">
                          <a:solidFill>
                            <a:srgbClr val="000000"/>
                          </a:solidFill>
                          <a:latin typeface="Times New Roman"/>
                        </a:rPr>
                        <a:t>Net cash provided by operating activities</a:t>
                      </a:r>
                    </a:p>
                  </a:txBody>
                  <a:tcPr marL="38100" marR="38100" marT="254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86.5</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17.3</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extLst>
                  <a:ext uri="{0D108BD9-81ED-4DB2-BD59-A6C34878D82A}">
                    <a16:rowId xmlns:a16="http://schemas.microsoft.com/office/drawing/2014/main" val="10006"/>
                  </a:ext>
                </a:extLst>
              </a:tr>
              <a:tr h="1524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7"/>
                  </a:ext>
                </a:extLst>
              </a:tr>
              <a:tr h="190500">
                <a:tc>
                  <a:txBody>
                    <a:bodyPr/>
                    <a:lstStyle/>
                    <a:p>
                      <a:pPr algn="l">
                        <a:lnSpc>
                          <a:spcPct val="83000"/>
                        </a:lnSpc>
                      </a:pPr>
                      <a:r>
                        <a:rPr sz="1100" b="0" i="0">
                          <a:solidFill>
                            <a:srgbClr val="000000"/>
                          </a:solidFill>
                          <a:latin typeface="Times New Roman"/>
                        </a:rPr>
                        <a:t>Net cash provided by (used in) investing activities</a:t>
                      </a:r>
                    </a:p>
                  </a:txBody>
                  <a:tcPr marL="38100" marR="38100" marT="254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0.1</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(50.4</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extLst>
                  <a:ext uri="{0D108BD9-81ED-4DB2-BD59-A6C34878D82A}">
                    <a16:rowId xmlns:a16="http://schemas.microsoft.com/office/drawing/2014/main" val="10008"/>
                  </a:ext>
                </a:extLst>
              </a:tr>
              <a:tr h="1524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9"/>
                  </a:ext>
                </a:extLst>
              </a:tr>
              <a:tr h="190500">
                <a:tc>
                  <a:txBody>
                    <a:bodyPr/>
                    <a:lstStyle/>
                    <a:p>
                      <a:pPr algn="l">
                        <a:lnSpc>
                          <a:spcPct val="83000"/>
                        </a:lnSpc>
                      </a:pPr>
                      <a:r>
                        <a:rPr sz="1100" b="0" i="0">
                          <a:solidFill>
                            <a:srgbClr val="000000"/>
                          </a:solidFill>
                          <a:latin typeface="Times New Roman"/>
                        </a:rPr>
                        <a:t>Net cash provided by (used in) financing activities</a:t>
                      </a:r>
                    </a:p>
                  </a:txBody>
                  <a:tcPr marL="38100" marR="38100" marT="254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(11.7</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21.4</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extLst>
                  <a:ext uri="{0D108BD9-81ED-4DB2-BD59-A6C34878D82A}">
                    <a16:rowId xmlns:a16="http://schemas.microsoft.com/office/drawing/2014/main" val="10010"/>
                  </a:ext>
                </a:extLst>
              </a:tr>
              <a:tr h="1524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1"/>
                  </a:ext>
                </a:extLst>
              </a:tr>
              <a:tr h="190500">
                <a:tc>
                  <a:txBody>
                    <a:bodyPr/>
                    <a:lstStyle/>
                    <a:p>
                      <a:pPr algn="l">
                        <a:lnSpc>
                          <a:spcPct val="83000"/>
                        </a:lnSpc>
                      </a:pPr>
                      <a:r>
                        <a:rPr sz="1100" b="0" i="0">
                          <a:solidFill>
                            <a:srgbClr val="000000"/>
                          </a:solidFill>
                          <a:latin typeface="Times New Roman"/>
                        </a:rPr>
                        <a:t>Effect of exchange rate changes on cash, cash equivalents, and cash held in trusts</a:t>
                      </a:r>
                    </a:p>
                  </a:txBody>
                  <a:tcPr marL="38100" marR="38100" marT="254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0.1</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2"/>
                  </a:ext>
                </a:extLst>
              </a:tr>
              <a:tr h="1524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13"/>
                  </a:ext>
                </a:extLst>
              </a:tr>
              <a:tr h="393700">
                <a:tc>
                  <a:txBody>
                    <a:bodyPr/>
                    <a:lstStyle/>
                    <a:p>
                      <a:pPr algn="l">
                        <a:lnSpc>
                          <a:spcPct val="83000"/>
                        </a:lnSpc>
                      </a:pPr>
                      <a:r>
                        <a:rPr sz="1100" b="0" i="0">
                          <a:solidFill>
                            <a:srgbClr val="000000"/>
                          </a:solidFill>
                          <a:latin typeface="Times New Roman"/>
                        </a:rPr>
                        <a:t>Net increase (decrease) in cash, cash equivalents, and cash held in trusts including cash classified within assets held for sale</a:t>
                      </a:r>
                    </a:p>
                  </a:txBody>
                  <a:tcPr marL="381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74.9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(11.6</a:t>
                      </a:r>
                    </a:p>
                  </a:txBody>
                  <a:tcPr marL="0" marR="0" marT="254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a:noFill/>
                    </a:lnB>
                    <a:noFill/>
                  </a:tcPr>
                </a:tc>
                <a:extLst>
                  <a:ext uri="{0D108BD9-81ED-4DB2-BD59-A6C34878D82A}">
                    <a16:rowId xmlns:a16="http://schemas.microsoft.com/office/drawing/2014/main" val="10014"/>
                  </a:ext>
                </a:extLst>
              </a:tr>
              <a:tr h="1524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5"/>
                  </a:ext>
                </a:extLst>
              </a:tr>
              <a:tr h="165100">
                <a:tc>
                  <a:txBody>
                    <a:bodyPr/>
                    <a:lstStyle/>
                    <a:p>
                      <a:pPr algn="l">
                        <a:lnSpc>
                          <a:spcPct val="83000"/>
                        </a:lnSpc>
                      </a:pPr>
                      <a:r>
                        <a:rPr sz="1100" b="0" i="0">
                          <a:solidFill>
                            <a:srgbClr val="000000"/>
                          </a:solidFill>
                          <a:latin typeface="Times New Roman"/>
                        </a:rPr>
                        <a:t>Change in cash and cash equivalents held in trusts classified within held for sale</a:t>
                      </a:r>
                    </a:p>
                  </a:txBody>
                  <a:tcPr marL="38100" marR="38100" marT="0" marB="25400" anchor="b">
                    <a:lnL>
                      <a:noFill/>
                    </a:lnL>
                    <a:lnR>
                      <a:noFill/>
                    </a:lnR>
                    <a:lnT>
                      <a:noFill/>
                    </a:lnT>
                    <a:lnB>
                      <a:noFill/>
                    </a:lnB>
                    <a:noFill/>
                  </a:tcPr>
                </a:tc>
                <a:tc>
                  <a:txBody>
                    <a:bodyPr/>
                    <a:lstStyle/>
                    <a:p>
                      <a:endParaRPr sz="100" dirty="0"/>
                    </a:p>
                  </a:txBody>
                  <a:tcPr marL="12700" marR="0" marT="25400" marB="127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(3.3</a:t>
                      </a:r>
                    </a:p>
                  </a:txBody>
                  <a:tcPr marL="0" marR="0" marT="25400" marB="127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127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(8.3</a:t>
                      </a:r>
                    </a:p>
                  </a:txBody>
                  <a:tcPr marL="0" marR="0" marT="25400" marB="127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12700" anchor="b">
                    <a:lnL>
                      <a:noFill/>
                    </a:lnL>
                    <a:lnR>
                      <a:noFill/>
                    </a:lnR>
                    <a:lnT>
                      <a:noFill/>
                    </a:lnT>
                    <a:lnB>
                      <a:noFill/>
                    </a:lnB>
                    <a:noFill/>
                  </a:tcPr>
                </a:tc>
                <a:extLst>
                  <a:ext uri="{0D108BD9-81ED-4DB2-BD59-A6C34878D82A}">
                    <a16:rowId xmlns:a16="http://schemas.microsoft.com/office/drawing/2014/main" val="10016"/>
                  </a:ext>
                </a:extLst>
              </a:tr>
              <a:tr h="1524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7"/>
                  </a:ext>
                </a:extLst>
              </a:tr>
              <a:tr h="190500">
                <a:tc>
                  <a:txBody>
                    <a:bodyPr/>
                    <a:lstStyle/>
                    <a:p>
                      <a:pPr algn="l">
                        <a:lnSpc>
                          <a:spcPct val="83000"/>
                        </a:lnSpc>
                      </a:pPr>
                      <a:r>
                        <a:rPr sz="1100" b="0" i="0">
                          <a:solidFill>
                            <a:srgbClr val="000000"/>
                          </a:solidFill>
                          <a:latin typeface="Times New Roman"/>
                        </a:rPr>
                        <a:t>Change in cash and cash equivalents classified within assets held for sale</a:t>
                      </a:r>
                    </a:p>
                  </a:txBody>
                  <a:tcPr marL="38100" marR="38100" marT="254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4.4</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8"/>
                  </a:ext>
                </a:extLst>
              </a:tr>
              <a:tr h="1524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19"/>
                  </a:ext>
                </a:extLst>
              </a:tr>
              <a:tr h="266700">
                <a:tc>
                  <a:txBody>
                    <a:bodyPr/>
                    <a:lstStyle/>
                    <a:p>
                      <a:pPr algn="l">
                        <a:lnSpc>
                          <a:spcPct val="83000"/>
                        </a:lnSpc>
                      </a:pPr>
                      <a:r>
                        <a:rPr sz="1100" b="1" i="0">
                          <a:solidFill>
                            <a:srgbClr val="000000"/>
                          </a:solidFill>
                          <a:latin typeface="Times New Roman"/>
                        </a:rPr>
                        <a:t>Net increase (decrease) in cash and cash equivalents</a:t>
                      </a:r>
                    </a:p>
                  </a:txBody>
                  <a:tcPr marL="38100" marR="38100" marT="25400" marB="2540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1" i="0">
                          <a:solidFill>
                            <a:srgbClr val="000000"/>
                          </a:solidFill>
                          <a:latin typeface="Times New Roman"/>
                        </a:rPr>
                        <a:t>76.1</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1" i="0">
                          <a:solidFill>
                            <a:srgbClr val="000000"/>
                          </a:solidFill>
                          <a:latin typeface="Times New Roman"/>
                        </a:rPr>
                        <a:t>(19.9</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1000" b="1"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20"/>
                  </a:ext>
                </a:extLst>
              </a:tr>
            </a:tbl>
          </a:graphicData>
        </a:graphic>
      </p:graphicFrame>
      <p:sp>
        <p:nvSpPr>
          <p:cNvPr id="6" name="Rectangle 5"/>
          <p:cNvSpPr/>
          <p:nvPr/>
        </p:nvSpPr>
        <p:spPr>
          <a:xfrm>
            <a:off x="565150" y="5852668"/>
            <a:ext cx="3662172" cy="2513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l">
              <a:lnSpc>
                <a:spcPct val="100000"/>
              </a:lnSpc>
              <a:spcBef>
                <a:spcPts val="360"/>
              </a:spcBef>
            </a:pPr>
            <a:r>
              <a:rPr sz="600" b="0" i="0">
                <a:solidFill>
                  <a:srgbClr val="000000"/>
                </a:solidFill>
                <a:latin typeface="Arial"/>
              </a:rPr>
              <a:t>   Note: Actuals may not foot due to rounding</a:t>
            </a:r>
          </a:p>
          <a:p>
            <a:pPr algn="l">
              <a:lnSpc>
                <a:spcPct val="100000"/>
              </a:lnSpc>
            </a:pPr>
            <a:endParaRPr sz="600" b="0" i="0">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001776"/>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2020 FINANCIAL OUTLOOK</a:t>
            </a:r>
          </a:p>
        </p:txBody>
      </p:sp>
      <p:sp>
        <p:nvSpPr>
          <p:cNvPr id="4" name="Rectangle 3"/>
          <p:cNvSpPr/>
          <p:nvPr/>
        </p:nvSpPr>
        <p:spPr>
          <a:xfrm>
            <a:off x="463550" y="5718048"/>
            <a:ext cx="7721600" cy="6731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l">
              <a:lnSpc>
                <a:spcPct val="100000"/>
              </a:lnSpc>
              <a:spcBef>
                <a:spcPts val="100"/>
              </a:spcBef>
            </a:pPr>
            <a:r>
              <a:rPr sz="700" b="0" i="0" dirty="0">
                <a:solidFill>
                  <a:schemeClr val="tx1">
                    <a:lumMod val="95000"/>
                    <a:lumOff val="5000"/>
                  </a:schemeClr>
                </a:solidFill>
                <a:latin typeface="Arial"/>
              </a:rPr>
              <a:t>* The Company has excluded a quantitative reconciliation with respect to the Company’s 2020 guidance under the “unreasonable efforts” exception in Item 10(e)(1)(</a:t>
            </a:r>
            <a:r>
              <a:rPr sz="700" b="0" i="0" dirty="0" err="1">
                <a:solidFill>
                  <a:schemeClr val="tx1">
                    <a:lumMod val="95000"/>
                    <a:lumOff val="5000"/>
                  </a:schemeClr>
                </a:solidFill>
                <a:latin typeface="Arial"/>
              </a:rPr>
              <a:t>i</a:t>
            </a:r>
            <a:r>
              <a:rPr sz="700" b="0" i="0" dirty="0">
                <a:solidFill>
                  <a:schemeClr val="tx1">
                    <a:lumMod val="95000"/>
                    <a:lumOff val="5000"/>
                  </a:schemeClr>
                </a:solidFill>
                <a:latin typeface="Arial"/>
              </a:rPr>
              <a:t>)(B) of Regulation S-K. </a:t>
            </a:r>
            <a:r>
              <a:rPr sz="600" b="0" i="0" dirty="0">
                <a:solidFill>
                  <a:schemeClr val="tx1">
                    <a:lumMod val="95000"/>
                    <a:lumOff val="5000"/>
                  </a:schemeClr>
                </a:solidFill>
                <a:latin typeface="Arial"/>
              </a:rPr>
              <a:t>See appendix - "Definitions of Non-GAAP Financial Measures".</a:t>
            </a:r>
          </a:p>
        </p:txBody>
      </p:sp>
      <p:sp>
        <p:nvSpPr>
          <p:cNvPr id="5" name="Rectangle 4"/>
          <p:cNvSpPr/>
          <p:nvPr/>
        </p:nvSpPr>
        <p:spPr>
          <a:xfrm>
            <a:off x="463550" y="2813050"/>
            <a:ext cx="8216900" cy="419100"/>
          </a:xfrm>
          <a:prstGeom prst="rect">
            <a:avLst/>
          </a:prstGeom>
          <a:solidFill>
            <a:srgbClr val="F7971C"/>
          </a:solidFill>
          <a:ln w="25400">
            <a:solidFill>
              <a:srgbClr val="FF9900"/>
            </a:solid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6" name="Rectangle 5"/>
          <p:cNvSpPr/>
          <p:nvPr/>
        </p:nvSpPr>
        <p:spPr>
          <a:xfrm>
            <a:off x="3125470" y="2882900"/>
            <a:ext cx="2286000" cy="279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1200" b="1" i="0">
                <a:solidFill>
                  <a:srgbClr val="FFFFFF"/>
                </a:solidFill>
                <a:latin typeface="Times New Roman"/>
              </a:rPr>
              <a:t>2020 Outlook Commentary*</a:t>
            </a:r>
          </a:p>
        </p:txBody>
      </p:sp>
      <p:graphicFrame>
        <p:nvGraphicFramePr>
          <p:cNvPr id="7" name="Table 6"/>
          <p:cNvGraphicFramePr>
            <a:graphicFrameLocks noGrp="1"/>
          </p:cNvGraphicFramePr>
          <p:nvPr/>
        </p:nvGraphicFramePr>
        <p:xfrm>
          <a:off x="463550" y="3305048"/>
          <a:ext cx="8216900" cy="2474468"/>
        </p:xfrm>
        <a:graphic>
          <a:graphicData uri="http://schemas.openxmlformats.org/drawingml/2006/table">
            <a:tbl>
              <a:tblPr firstRow="1" bandRow="1">
                <a:tableStyleId>{5C22544A-7EE6-4342-B048-85BDC9FD1C3A}</a:tableStyleId>
              </a:tblPr>
              <a:tblGrid>
                <a:gridCol w="2400300">
                  <a:extLst>
                    <a:ext uri="{9D8B030D-6E8A-4147-A177-3AD203B41FA5}">
                      <a16:colId xmlns:a16="http://schemas.microsoft.com/office/drawing/2014/main" val="20000"/>
                    </a:ext>
                  </a:extLst>
                </a:gridCol>
                <a:gridCol w="165100">
                  <a:extLst>
                    <a:ext uri="{9D8B030D-6E8A-4147-A177-3AD203B41FA5}">
                      <a16:colId xmlns:a16="http://schemas.microsoft.com/office/drawing/2014/main" val="20001"/>
                    </a:ext>
                  </a:extLst>
                </a:gridCol>
                <a:gridCol w="5651500">
                  <a:extLst>
                    <a:ext uri="{9D8B030D-6E8A-4147-A177-3AD203B41FA5}">
                      <a16:colId xmlns:a16="http://schemas.microsoft.com/office/drawing/2014/main" val="20002"/>
                    </a:ext>
                  </a:extLst>
                </a:gridCol>
              </a:tblGrid>
              <a:tr h="419100">
                <a:tc>
                  <a:txBody>
                    <a:bodyPr/>
                    <a:lstStyle/>
                    <a:p>
                      <a:pPr algn="l">
                        <a:lnSpc>
                          <a:spcPct val="83000"/>
                        </a:lnSpc>
                      </a:pPr>
                      <a:r>
                        <a:rPr sz="1000" b="1" i="0">
                          <a:solidFill>
                            <a:srgbClr val="000000"/>
                          </a:solidFill>
                          <a:latin typeface="Times New Roman"/>
                        </a:rPr>
                        <a:t>Organic Revenue Growth</a:t>
                      </a:r>
                    </a:p>
                    <a:p>
                      <a:pPr algn="l">
                        <a:lnSpc>
                          <a:spcPct val="83000"/>
                        </a:lnSpc>
                      </a:pPr>
                      <a:endParaRPr sz="1000" b="1" i="0">
                        <a:solidFill>
                          <a:srgbClr val="000000"/>
                        </a:solidFill>
                        <a:latin typeface="Times New Roman"/>
                      </a:endParaRPr>
                    </a:p>
                  </a:txBody>
                  <a:tcPr marL="38100" marR="38100" marT="25400" marB="0">
                    <a:lnL>
                      <a:noFill/>
                    </a:lnL>
                    <a:lnR>
                      <a:noFill/>
                    </a:lnR>
                    <a:lnT>
                      <a:noFill/>
                    </a:lnT>
                    <a:lnB>
                      <a:noFill/>
                    </a:lnB>
                    <a:noFill/>
                  </a:tcPr>
                </a:tc>
                <a:tc>
                  <a:txBody>
                    <a:bodyPr/>
                    <a:lstStyle/>
                    <a:p>
                      <a:endParaRPr sz="100" dirty="0"/>
                    </a:p>
                  </a:txBody>
                  <a:tcPr marL="0" marR="0" marT="0" marB="0">
                    <a:lnL>
                      <a:noFill/>
                    </a:lnL>
                    <a:lnR>
                      <a:noFill/>
                    </a:lnR>
                    <a:lnT>
                      <a:noFill/>
                    </a:lnT>
                    <a:lnB>
                      <a:noFill/>
                    </a:lnB>
                    <a:noFill/>
                  </a:tcPr>
                </a:tc>
                <a:tc>
                  <a:txBody>
                    <a:bodyPr/>
                    <a:lstStyle/>
                    <a:p>
                      <a:pPr algn="l">
                        <a:lnSpc>
                          <a:spcPct val="83000"/>
                        </a:lnSpc>
                      </a:pPr>
                      <a:r>
                        <a:rPr sz="1000" b="0" i="0">
                          <a:solidFill>
                            <a:srgbClr val="000000"/>
                          </a:solidFill>
                          <a:latin typeface="Times New Roman"/>
                        </a:rPr>
                        <a:t>We expect approximately 2 to 4% growth in organic revenue.</a:t>
                      </a:r>
                    </a:p>
                    <a:p>
                      <a:pPr algn="l">
                        <a:lnSpc>
                          <a:spcPct val="83000"/>
                        </a:lnSpc>
                      </a:pPr>
                      <a:endParaRPr sz="1000" b="0" i="0">
                        <a:solidFill>
                          <a:srgbClr val="000000"/>
                        </a:solidFill>
                        <a:latin typeface="Times New Roman"/>
                      </a:endParaRPr>
                    </a:p>
                    <a:p>
                      <a:pPr algn="l">
                        <a:lnSpc>
                          <a:spcPct val="83000"/>
                        </a:lnSpc>
                      </a:pPr>
                      <a:endParaRPr sz="1000" b="0" i="0">
                        <a:solidFill>
                          <a:srgbClr val="000000"/>
                        </a:solidFill>
                        <a:latin typeface="Times New Roman"/>
                      </a:endParaRPr>
                    </a:p>
                  </a:txBody>
                  <a:tcPr marL="38100" marR="38100" marT="12700" marB="0">
                    <a:lnL>
                      <a:noFill/>
                    </a:lnL>
                    <a:lnR>
                      <a:noFill/>
                    </a:lnR>
                    <a:lnT>
                      <a:noFill/>
                    </a:lnT>
                    <a:lnB>
                      <a:noFill/>
                    </a:lnB>
                    <a:noFill/>
                  </a:tcPr>
                </a:tc>
                <a:extLst>
                  <a:ext uri="{0D108BD9-81ED-4DB2-BD59-A6C34878D82A}">
                    <a16:rowId xmlns:a16="http://schemas.microsoft.com/office/drawing/2014/main" val="10000"/>
                  </a:ext>
                </a:extLst>
              </a:tr>
              <a:tr h="50800">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1"/>
                  </a:ext>
                </a:extLst>
              </a:tr>
              <a:tr h="444500">
                <a:tc>
                  <a:txBody>
                    <a:bodyPr/>
                    <a:lstStyle/>
                    <a:p>
                      <a:pPr algn="l">
                        <a:lnSpc>
                          <a:spcPct val="83000"/>
                        </a:lnSpc>
                      </a:pPr>
                      <a:r>
                        <a:rPr sz="1000" b="1" i="0">
                          <a:solidFill>
                            <a:srgbClr val="000000"/>
                          </a:solidFill>
                          <a:latin typeface="Times New Roman"/>
                        </a:rPr>
                        <a:t>Foreign Exchange Impact, net</a:t>
                      </a:r>
                    </a:p>
                    <a:p>
                      <a:pPr algn="l">
                        <a:lnSpc>
                          <a:spcPct val="83000"/>
                        </a:lnSpc>
                      </a:pPr>
                      <a:endParaRPr sz="1000" b="1" i="0">
                        <a:solidFill>
                          <a:srgbClr val="000000"/>
                        </a:solidFill>
                        <a:latin typeface="Times New Roman"/>
                      </a:endParaRPr>
                    </a:p>
                  </a:txBody>
                  <a:tcPr marL="38100" marR="38100" marT="25400" marB="0">
                    <a:lnL>
                      <a:noFill/>
                    </a:lnL>
                    <a:lnR>
                      <a:noFill/>
                    </a:lnR>
                    <a:lnT>
                      <a:noFill/>
                    </a:lnT>
                    <a:lnB>
                      <a:noFill/>
                    </a:lnB>
                    <a:noFill/>
                  </a:tcPr>
                </a:tc>
                <a:tc>
                  <a:txBody>
                    <a:bodyPr/>
                    <a:lstStyle/>
                    <a:p>
                      <a:endParaRPr sz="100" dirty="0"/>
                    </a:p>
                  </a:txBody>
                  <a:tcPr marL="0" marR="0" marT="0" marB="0">
                    <a:lnL>
                      <a:noFill/>
                    </a:lnL>
                    <a:lnR>
                      <a:noFill/>
                    </a:lnR>
                    <a:lnT>
                      <a:noFill/>
                    </a:lnT>
                    <a:lnB>
                      <a:noFill/>
                    </a:lnB>
                    <a:noFill/>
                  </a:tcPr>
                </a:tc>
                <a:tc>
                  <a:txBody>
                    <a:bodyPr/>
                    <a:lstStyle/>
                    <a:p>
                      <a:pPr algn="l">
                        <a:lnSpc>
                          <a:spcPct val="83000"/>
                        </a:lnSpc>
                      </a:pPr>
                      <a:r>
                        <a:rPr sz="1000" b="0" i="0">
                          <a:solidFill>
                            <a:srgbClr val="000000"/>
                          </a:solidFill>
                          <a:latin typeface="Times New Roman"/>
                        </a:rPr>
                        <a:t>No estimated impact at this time.</a:t>
                      </a:r>
                    </a:p>
                    <a:p>
                      <a:pPr algn="l">
                        <a:lnSpc>
                          <a:spcPct val="83000"/>
                        </a:lnSpc>
                      </a:pPr>
                      <a:endParaRPr sz="1000" b="0" i="0">
                        <a:solidFill>
                          <a:srgbClr val="000000"/>
                        </a:solidFill>
                        <a:latin typeface="Times New Roman"/>
                      </a:endParaRPr>
                    </a:p>
                    <a:p>
                      <a:pPr algn="l">
                        <a:lnSpc>
                          <a:spcPct val="83000"/>
                        </a:lnSpc>
                      </a:pPr>
                      <a:endParaRPr sz="1000" b="0" i="0">
                        <a:solidFill>
                          <a:srgbClr val="000000"/>
                        </a:solidFill>
                        <a:latin typeface="Times New Roman"/>
                      </a:endParaRPr>
                    </a:p>
                  </a:txBody>
                  <a:tcPr marL="38100" marR="38100" marT="25400" marB="0">
                    <a:lnL>
                      <a:noFill/>
                    </a:lnL>
                    <a:lnR>
                      <a:noFill/>
                    </a:lnR>
                    <a:lnT>
                      <a:noFill/>
                    </a:lnT>
                    <a:lnB>
                      <a:noFill/>
                    </a:lnB>
                    <a:noFill/>
                  </a:tcPr>
                </a:tc>
                <a:extLst>
                  <a:ext uri="{0D108BD9-81ED-4DB2-BD59-A6C34878D82A}">
                    <a16:rowId xmlns:a16="http://schemas.microsoft.com/office/drawing/2014/main" val="10002"/>
                  </a:ext>
                </a:extLst>
              </a:tr>
              <a:tr h="50800">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3"/>
                  </a:ext>
                </a:extLst>
              </a:tr>
              <a:tr h="444500">
                <a:tc>
                  <a:txBody>
                    <a:bodyPr/>
                    <a:lstStyle/>
                    <a:p>
                      <a:pPr algn="l">
                        <a:lnSpc>
                          <a:spcPct val="83000"/>
                        </a:lnSpc>
                      </a:pPr>
                      <a:r>
                        <a:rPr sz="1000" b="1" i="0">
                          <a:solidFill>
                            <a:srgbClr val="000000"/>
                          </a:solidFill>
                          <a:latin typeface="Times New Roman"/>
                        </a:rPr>
                        <a:t>Impact of Non-GAAP Acquisitions</a:t>
                      </a:r>
                    </a:p>
                    <a:p>
                      <a:pPr algn="l">
                        <a:lnSpc>
                          <a:spcPct val="83000"/>
                        </a:lnSpc>
                      </a:pPr>
                      <a:r>
                        <a:rPr sz="1000" b="1" i="0">
                          <a:solidFill>
                            <a:srgbClr val="000000"/>
                          </a:solidFill>
                          <a:latin typeface="Times New Roman"/>
                        </a:rPr>
                        <a:t>(Dispositions), net</a:t>
                      </a:r>
                    </a:p>
                    <a:p>
                      <a:pPr algn="l">
                        <a:lnSpc>
                          <a:spcPct val="83000"/>
                        </a:lnSpc>
                      </a:pPr>
                      <a:endParaRPr sz="1000" b="1" i="0">
                        <a:solidFill>
                          <a:srgbClr val="000000"/>
                        </a:solidFill>
                        <a:latin typeface="Times New Roman"/>
                      </a:endParaRPr>
                    </a:p>
                  </a:txBody>
                  <a:tcPr marL="38100" marR="38100" marT="25400" marB="0">
                    <a:lnL>
                      <a:noFill/>
                    </a:lnL>
                    <a:lnR>
                      <a:noFill/>
                    </a:lnR>
                    <a:lnT>
                      <a:noFill/>
                    </a:lnT>
                    <a:lnB>
                      <a:noFill/>
                    </a:lnB>
                    <a:noFill/>
                  </a:tcPr>
                </a:tc>
                <a:tc>
                  <a:txBody>
                    <a:bodyPr/>
                    <a:lstStyle/>
                    <a:p>
                      <a:endParaRPr sz="100" dirty="0"/>
                    </a:p>
                  </a:txBody>
                  <a:tcPr marL="0" marR="0" marT="0" marB="0">
                    <a:lnL>
                      <a:noFill/>
                    </a:lnL>
                    <a:lnR>
                      <a:noFill/>
                    </a:lnR>
                    <a:lnT>
                      <a:noFill/>
                    </a:lnT>
                    <a:lnB>
                      <a:noFill/>
                    </a:lnB>
                    <a:noFill/>
                  </a:tcPr>
                </a:tc>
                <a:tc>
                  <a:txBody>
                    <a:bodyPr/>
                    <a:lstStyle/>
                    <a:p>
                      <a:pPr algn="l">
                        <a:lnSpc>
                          <a:spcPct val="83000"/>
                        </a:lnSpc>
                      </a:pPr>
                      <a:r>
                        <a:rPr sz="1000" b="0" i="0">
                          <a:solidFill>
                            <a:srgbClr val="000000"/>
                          </a:solidFill>
                          <a:latin typeface="Times New Roman"/>
                        </a:rPr>
                        <a:t>Our current expectations are that the impact of acquisitions, net of disposition activity, will decrease revenue by approximately 130 basis points.</a:t>
                      </a:r>
                    </a:p>
                    <a:p>
                      <a:pPr algn="l">
                        <a:lnSpc>
                          <a:spcPct val="83000"/>
                        </a:lnSpc>
                      </a:pPr>
                      <a:endParaRPr sz="1000" b="0" i="0">
                        <a:solidFill>
                          <a:srgbClr val="000000"/>
                        </a:solidFill>
                        <a:latin typeface="Times New Roman"/>
                      </a:endParaRPr>
                    </a:p>
                    <a:p>
                      <a:pPr algn="l">
                        <a:lnSpc>
                          <a:spcPct val="83000"/>
                        </a:lnSpc>
                      </a:pPr>
                      <a:endParaRPr sz="1000" b="0" i="0">
                        <a:solidFill>
                          <a:srgbClr val="000000"/>
                        </a:solidFill>
                        <a:latin typeface="Times New Roman"/>
                      </a:endParaRPr>
                    </a:p>
                  </a:txBody>
                  <a:tcPr marL="38100" marR="38100" marT="0" marB="0">
                    <a:lnL>
                      <a:noFill/>
                    </a:lnL>
                    <a:lnR>
                      <a:noFill/>
                    </a:lnR>
                    <a:lnT>
                      <a:noFill/>
                    </a:lnT>
                    <a:lnB>
                      <a:noFill/>
                    </a:lnB>
                    <a:noFill/>
                  </a:tcPr>
                </a:tc>
                <a:extLst>
                  <a:ext uri="{0D108BD9-81ED-4DB2-BD59-A6C34878D82A}">
                    <a16:rowId xmlns:a16="http://schemas.microsoft.com/office/drawing/2014/main" val="10004"/>
                  </a:ext>
                </a:extLst>
              </a:tr>
              <a:tr h="50800">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5"/>
                  </a:ext>
                </a:extLst>
              </a:tr>
              <a:tr h="952500">
                <a:tc>
                  <a:txBody>
                    <a:bodyPr/>
                    <a:lstStyle/>
                    <a:p>
                      <a:pPr algn="l">
                        <a:lnSpc>
                          <a:spcPct val="83000"/>
                        </a:lnSpc>
                      </a:pPr>
                      <a:r>
                        <a:rPr sz="1000" b="1" i="0">
                          <a:solidFill>
                            <a:srgbClr val="000000"/>
                          </a:solidFill>
                          <a:latin typeface="Times New Roman"/>
                        </a:rPr>
                        <a:t>Covenant EBITDA and</a:t>
                      </a:r>
                    </a:p>
                    <a:p>
                      <a:pPr algn="l">
                        <a:lnSpc>
                          <a:spcPct val="83000"/>
                        </a:lnSpc>
                      </a:pPr>
                      <a:r>
                        <a:rPr sz="1000" b="1" i="0">
                          <a:solidFill>
                            <a:srgbClr val="000000"/>
                          </a:solidFill>
                          <a:latin typeface="Times New Roman"/>
                        </a:rPr>
                        <a:t>Adjustments</a:t>
                      </a:r>
                    </a:p>
                    <a:p>
                      <a:pPr algn="l">
                        <a:lnSpc>
                          <a:spcPct val="83000"/>
                        </a:lnSpc>
                      </a:pPr>
                      <a:endParaRPr sz="1000" b="1" i="0">
                        <a:solidFill>
                          <a:srgbClr val="000000"/>
                        </a:solidFill>
                        <a:latin typeface="Times New Roman"/>
                      </a:endParaRPr>
                    </a:p>
                  </a:txBody>
                  <a:tcPr marL="38100" marR="38100" marT="25400" marB="0">
                    <a:lnL>
                      <a:noFill/>
                    </a:lnL>
                    <a:lnR>
                      <a:noFill/>
                    </a:lnR>
                    <a:lnT>
                      <a:noFill/>
                    </a:lnT>
                    <a:lnB>
                      <a:noFill/>
                    </a:lnB>
                    <a:noFill/>
                  </a:tcPr>
                </a:tc>
                <a:tc>
                  <a:txBody>
                    <a:bodyPr/>
                    <a:lstStyle/>
                    <a:p>
                      <a:endParaRPr sz="100" dirty="0"/>
                    </a:p>
                  </a:txBody>
                  <a:tcPr marL="0" marR="0" marT="0" marB="0">
                    <a:lnL>
                      <a:noFill/>
                    </a:lnL>
                    <a:lnR>
                      <a:noFill/>
                    </a:lnR>
                    <a:lnT>
                      <a:noFill/>
                    </a:lnT>
                    <a:lnB>
                      <a:noFill/>
                    </a:lnB>
                    <a:noFill/>
                  </a:tcPr>
                </a:tc>
                <a:tc>
                  <a:txBody>
                    <a:bodyPr/>
                    <a:lstStyle/>
                    <a:p>
                      <a:pPr algn="l">
                        <a:lnSpc>
                          <a:spcPct val="83000"/>
                        </a:lnSpc>
                      </a:pPr>
                      <a:r>
                        <a:rPr sz="1000" b="0" i="0">
                          <a:solidFill>
                            <a:srgbClr val="000000"/>
                          </a:solidFill>
                          <a:latin typeface="Times New Roman"/>
                        </a:rPr>
                        <a:t>The Company expects to complete fiscal year 2020 with approximately $200 million to $210 million of Covenant EBITDA.  The Company has applied certain pro forma and other adjustments, as expressly provided under its credit facility to derive its 2020 Covenant EBITDA forecast.</a:t>
                      </a:r>
                    </a:p>
                    <a:p>
                      <a:pPr algn="l">
                        <a:lnSpc>
                          <a:spcPct val="83000"/>
                        </a:lnSpc>
                      </a:pPr>
                      <a:endParaRPr sz="1000" b="0" i="0">
                        <a:solidFill>
                          <a:srgbClr val="000000"/>
                        </a:solidFill>
                        <a:latin typeface="Times New Roman"/>
                      </a:endParaRPr>
                    </a:p>
                  </a:txBody>
                  <a:tcPr marL="38100" marR="38100" marT="25400" marB="0">
                    <a:lnL>
                      <a:noFill/>
                    </a:lnL>
                    <a:lnR>
                      <a:noFill/>
                    </a:lnR>
                    <a:lnT>
                      <a:noFill/>
                    </a:lnT>
                    <a:lnB>
                      <a:noFill/>
                    </a:lnB>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40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2730500"/>
            <a:ext cx="9144000" cy="711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pPr>
            <a:r>
              <a:rPr sz="4200" b="1" i="0">
                <a:solidFill>
                  <a:srgbClr val="FFFFFF"/>
                </a:solidFill>
                <a:latin typeface="Arial"/>
              </a:rPr>
              <a:t>APPENDIX</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1016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4826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HISTORICAL REVENUE SCHEDULE</a:t>
            </a:r>
          </a:p>
        </p:txBody>
      </p:sp>
      <p:sp>
        <p:nvSpPr>
          <p:cNvPr id="4" name="Rectangle 3"/>
          <p:cNvSpPr/>
          <p:nvPr/>
        </p:nvSpPr>
        <p:spPr>
          <a:xfrm>
            <a:off x="285877" y="6261862"/>
            <a:ext cx="7239000" cy="2667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l">
              <a:lnSpc>
                <a:spcPct val="100000"/>
              </a:lnSpc>
              <a:spcBef>
                <a:spcPts val="100"/>
              </a:spcBef>
            </a:pPr>
            <a:r>
              <a:rPr sz="600" b="0" i="0" dirty="0">
                <a:solidFill>
                  <a:schemeClr val="tx1">
                    <a:lumMod val="95000"/>
                    <a:lumOff val="5000"/>
                  </a:schemeClr>
                </a:solidFill>
                <a:latin typeface="Arial"/>
              </a:rPr>
              <a:t>Note: See appendix - "Definitions of Non-GAAP Financial Measures".</a:t>
            </a:r>
          </a:p>
          <a:p>
            <a:pPr algn="l">
              <a:lnSpc>
                <a:spcPct val="100000"/>
              </a:lnSpc>
              <a:spcBef>
                <a:spcPts val="100"/>
              </a:spcBef>
            </a:pPr>
            <a:r>
              <a:rPr sz="600" b="0" i="0" dirty="0">
                <a:solidFill>
                  <a:schemeClr val="tx1">
                    <a:lumMod val="95000"/>
                    <a:lumOff val="5000"/>
                  </a:schemeClr>
                </a:solidFill>
                <a:latin typeface="Arial"/>
              </a:rPr>
              <a:t>Note: Actuals may not foot due to rounding</a:t>
            </a:r>
          </a:p>
        </p:txBody>
      </p:sp>
      <p:graphicFrame>
        <p:nvGraphicFramePr>
          <p:cNvPr id="5" name="Table 4"/>
          <p:cNvGraphicFramePr>
            <a:graphicFrameLocks noGrp="1"/>
          </p:cNvGraphicFramePr>
          <p:nvPr>
            <p:extLst>
              <p:ext uri="{D42A27DB-BD31-4B8C-83A1-F6EECF244321}">
                <p14:modId xmlns:p14="http://schemas.microsoft.com/office/powerpoint/2010/main" val="3398144127"/>
              </p:ext>
            </p:extLst>
          </p:nvPr>
        </p:nvGraphicFramePr>
        <p:xfrm>
          <a:off x="160421" y="1273937"/>
          <a:ext cx="8761452" cy="4995342"/>
        </p:xfrm>
        <a:graphic>
          <a:graphicData uri="http://schemas.openxmlformats.org/drawingml/2006/table">
            <a:tbl>
              <a:tblPr firstRow="1" bandRow="1">
                <a:tableStyleId>{5C22544A-7EE6-4342-B048-85BDC9FD1C3A}</a:tableStyleId>
              </a:tblPr>
              <a:tblGrid>
                <a:gridCol w="734416">
                  <a:extLst>
                    <a:ext uri="{9D8B030D-6E8A-4147-A177-3AD203B41FA5}">
                      <a16:colId xmlns:a16="http://schemas.microsoft.com/office/drawing/2014/main" val="20000"/>
                    </a:ext>
                  </a:extLst>
                </a:gridCol>
                <a:gridCol w="77307">
                  <a:extLst>
                    <a:ext uri="{9D8B030D-6E8A-4147-A177-3AD203B41FA5}">
                      <a16:colId xmlns:a16="http://schemas.microsoft.com/office/drawing/2014/main" val="20001"/>
                    </a:ext>
                  </a:extLst>
                </a:gridCol>
                <a:gridCol w="322112">
                  <a:extLst>
                    <a:ext uri="{9D8B030D-6E8A-4147-A177-3AD203B41FA5}">
                      <a16:colId xmlns:a16="http://schemas.microsoft.com/office/drawing/2014/main" val="20002"/>
                    </a:ext>
                  </a:extLst>
                </a:gridCol>
                <a:gridCol w="128845">
                  <a:extLst>
                    <a:ext uri="{9D8B030D-6E8A-4147-A177-3AD203B41FA5}">
                      <a16:colId xmlns:a16="http://schemas.microsoft.com/office/drawing/2014/main" val="20003"/>
                    </a:ext>
                  </a:extLst>
                </a:gridCol>
                <a:gridCol w="77307">
                  <a:extLst>
                    <a:ext uri="{9D8B030D-6E8A-4147-A177-3AD203B41FA5}">
                      <a16:colId xmlns:a16="http://schemas.microsoft.com/office/drawing/2014/main" val="20004"/>
                    </a:ext>
                  </a:extLst>
                </a:gridCol>
                <a:gridCol w="322112">
                  <a:extLst>
                    <a:ext uri="{9D8B030D-6E8A-4147-A177-3AD203B41FA5}">
                      <a16:colId xmlns:a16="http://schemas.microsoft.com/office/drawing/2014/main" val="20005"/>
                    </a:ext>
                  </a:extLst>
                </a:gridCol>
                <a:gridCol w="128845">
                  <a:extLst>
                    <a:ext uri="{9D8B030D-6E8A-4147-A177-3AD203B41FA5}">
                      <a16:colId xmlns:a16="http://schemas.microsoft.com/office/drawing/2014/main" val="20006"/>
                    </a:ext>
                  </a:extLst>
                </a:gridCol>
                <a:gridCol w="77307">
                  <a:extLst>
                    <a:ext uri="{9D8B030D-6E8A-4147-A177-3AD203B41FA5}">
                      <a16:colId xmlns:a16="http://schemas.microsoft.com/office/drawing/2014/main" val="20007"/>
                    </a:ext>
                  </a:extLst>
                </a:gridCol>
                <a:gridCol w="322112">
                  <a:extLst>
                    <a:ext uri="{9D8B030D-6E8A-4147-A177-3AD203B41FA5}">
                      <a16:colId xmlns:a16="http://schemas.microsoft.com/office/drawing/2014/main" val="20008"/>
                    </a:ext>
                  </a:extLst>
                </a:gridCol>
                <a:gridCol w="128845">
                  <a:extLst>
                    <a:ext uri="{9D8B030D-6E8A-4147-A177-3AD203B41FA5}">
                      <a16:colId xmlns:a16="http://schemas.microsoft.com/office/drawing/2014/main" val="20009"/>
                    </a:ext>
                  </a:extLst>
                </a:gridCol>
                <a:gridCol w="77307">
                  <a:extLst>
                    <a:ext uri="{9D8B030D-6E8A-4147-A177-3AD203B41FA5}">
                      <a16:colId xmlns:a16="http://schemas.microsoft.com/office/drawing/2014/main" val="20010"/>
                    </a:ext>
                  </a:extLst>
                </a:gridCol>
                <a:gridCol w="322112">
                  <a:extLst>
                    <a:ext uri="{9D8B030D-6E8A-4147-A177-3AD203B41FA5}">
                      <a16:colId xmlns:a16="http://schemas.microsoft.com/office/drawing/2014/main" val="20011"/>
                    </a:ext>
                  </a:extLst>
                </a:gridCol>
                <a:gridCol w="128845">
                  <a:extLst>
                    <a:ext uri="{9D8B030D-6E8A-4147-A177-3AD203B41FA5}">
                      <a16:colId xmlns:a16="http://schemas.microsoft.com/office/drawing/2014/main" val="20012"/>
                    </a:ext>
                  </a:extLst>
                </a:gridCol>
                <a:gridCol w="77307">
                  <a:extLst>
                    <a:ext uri="{9D8B030D-6E8A-4147-A177-3AD203B41FA5}">
                      <a16:colId xmlns:a16="http://schemas.microsoft.com/office/drawing/2014/main" val="20013"/>
                    </a:ext>
                  </a:extLst>
                </a:gridCol>
                <a:gridCol w="334997">
                  <a:extLst>
                    <a:ext uri="{9D8B030D-6E8A-4147-A177-3AD203B41FA5}">
                      <a16:colId xmlns:a16="http://schemas.microsoft.com/office/drawing/2014/main" val="20014"/>
                    </a:ext>
                  </a:extLst>
                </a:gridCol>
                <a:gridCol w="115960">
                  <a:extLst>
                    <a:ext uri="{9D8B030D-6E8A-4147-A177-3AD203B41FA5}">
                      <a16:colId xmlns:a16="http://schemas.microsoft.com/office/drawing/2014/main" val="20015"/>
                    </a:ext>
                  </a:extLst>
                </a:gridCol>
                <a:gridCol w="51538">
                  <a:extLst>
                    <a:ext uri="{9D8B030D-6E8A-4147-A177-3AD203B41FA5}">
                      <a16:colId xmlns:a16="http://schemas.microsoft.com/office/drawing/2014/main" val="20016"/>
                    </a:ext>
                  </a:extLst>
                </a:gridCol>
                <a:gridCol w="77307">
                  <a:extLst>
                    <a:ext uri="{9D8B030D-6E8A-4147-A177-3AD203B41FA5}">
                      <a16:colId xmlns:a16="http://schemas.microsoft.com/office/drawing/2014/main" val="20017"/>
                    </a:ext>
                  </a:extLst>
                </a:gridCol>
                <a:gridCol w="322112">
                  <a:extLst>
                    <a:ext uri="{9D8B030D-6E8A-4147-A177-3AD203B41FA5}">
                      <a16:colId xmlns:a16="http://schemas.microsoft.com/office/drawing/2014/main" val="20018"/>
                    </a:ext>
                  </a:extLst>
                </a:gridCol>
                <a:gridCol w="128845">
                  <a:extLst>
                    <a:ext uri="{9D8B030D-6E8A-4147-A177-3AD203B41FA5}">
                      <a16:colId xmlns:a16="http://schemas.microsoft.com/office/drawing/2014/main" val="20019"/>
                    </a:ext>
                  </a:extLst>
                </a:gridCol>
                <a:gridCol w="77307">
                  <a:extLst>
                    <a:ext uri="{9D8B030D-6E8A-4147-A177-3AD203B41FA5}">
                      <a16:colId xmlns:a16="http://schemas.microsoft.com/office/drawing/2014/main" val="20020"/>
                    </a:ext>
                  </a:extLst>
                </a:gridCol>
                <a:gridCol w="322112">
                  <a:extLst>
                    <a:ext uri="{9D8B030D-6E8A-4147-A177-3AD203B41FA5}">
                      <a16:colId xmlns:a16="http://schemas.microsoft.com/office/drawing/2014/main" val="20021"/>
                    </a:ext>
                  </a:extLst>
                </a:gridCol>
                <a:gridCol w="128845">
                  <a:extLst>
                    <a:ext uri="{9D8B030D-6E8A-4147-A177-3AD203B41FA5}">
                      <a16:colId xmlns:a16="http://schemas.microsoft.com/office/drawing/2014/main" val="20022"/>
                    </a:ext>
                  </a:extLst>
                </a:gridCol>
                <a:gridCol w="77307">
                  <a:extLst>
                    <a:ext uri="{9D8B030D-6E8A-4147-A177-3AD203B41FA5}">
                      <a16:colId xmlns:a16="http://schemas.microsoft.com/office/drawing/2014/main" val="20023"/>
                    </a:ext>
                  </a:extLst>
                </a:gridCol>
                <a:gridCol w="322112">
                  <a:extLst>
                    <a:ext uri="{9D8B030D-6E8A-4147-A177-3AD203B41FA5}">
                      <a16:colId xmlns:a16="http://schemas.microsoft.com/office/drawing/2014/main" val="20024"/>
                    </a:ext>
                  </a:extLst>
                </a:gridCol>
                <a:gridCol w="128845">
                  <a:extLst>
                    <a:ext uri="{9D8B030D-6E8A-4147-A177-3AD203B41FA5}">
                      <a16:colId xmlns:a16="http://schemas.microsoft.com/office/drawing/2014/main" val="20025"/>
                    </a:ext>
                  </a:extLst>
                </a:gridCol>
                <a:gridCol w="77307">
                  <a:extLst>
                    <a:ext uri="{9D8B030D-6E8A-4147-A177-3AD203B41FA5}">
                      <a16:colId xmlns:a16="http://schemas.microsoft.com/office/drawing/2014/main" val="20026"/>
                    </a:ext>
                  </a:extLst>
                </a:gridCol>
                <a:gridCol w="322112">
                  <a:extLst>
                    <a:ext uri="{9D8B030D-6E8A-4147-A177-3AD203B41FA5}">
                      <a16:colId xmlns:a16="http://schemas.microsoft.com/office/drawing/2014/main" val="20027"/>
                    </a:ext>
                  </a:extLst>
                </a:gridCol>
                <a:gridCol w="128845">
                  <a:extLst>
                    <a:ext uri="{9D8B030D-6E8A-4147-A177-3AD203B41FA5}">
                      <a16:colId xmlns:a16="http://schemas.microsoft.com/office/drawing/2014/main" val="20028"/>
                    </a:ext>
                  </a:extLst>
                </a:gridCol>
                <a:gridCol w="77307">
                  <a:extLst>
                    <a:ext uri="{9D8B030D-6E8A-4147-A177-3AD203B41FA5}">
                      <a16:colId xmlns:a16="http://schemas.microsoft.com/office/drawing/2014/main" val="20029"/>
                    </a:ext>
                  </a:extLst>
                </a:gridCol>
                <a:gridCol w="322112">
                  <a:extLst>
                    <a:ext uri="{9D8B030D-6E8A-4147-A177-3AD203B41FA5}">
                      <a16:colId xmlns:a16="http://schemas.microsoft.com/office/drawing/2014/main" val="20030"/>
                    </a:ext>
                  </a:extLst>
                </a:gridCol>
                <a:gridCol w="154614">
                  <a:extLst>
                    <a:ext uri="{9D8B030D-6E8A-4147-A177-3AD203B41FA5}">
                      <a16:colId xmlns:a16="http://schemas.microsoft.com/office/drawing/2014/main" val="20031"/>
                    </a:ext>
                  </a:extLst>
                </a:gridCol>
                <a:gridCol w="25769">
                  <a:extLst>
                    <a:ext uri="{9D8B030D-6E8A-4147-A177-3AD203B41FA5}">
                      <a16:colId xmlns:a16="http://schemas.microsoft.com/office/drawing/2014/main" val="20032"/>
                    </a:ext>
                  </a:extLst>
                </a:gridCol>
                <a:gridCol w="77307">
                  <a:extLst>
                    <a:ext uri="{9D8B030D-6E8A-4147-A177-3AD203B41FA5}">
                      <a16:colId xmlns:a16="http://schemas.microsoft.com/office/drawing/2014/main" val="20033"/>
                    </a:ext>
                  </a:extLst>
                </a:gridCol>
                <a:gridCol w="322112">
                  <a:extLst>
                    <a:ext uri="{9D8B030D-6E8A-4147-A177-3AD203B41FA5}">
                      <a16:colId xmlns:a16="http://schemas.microsoft.com/office/drawing/2014/main" val="20034"/>
                    </a:ext>
                  </a:extLst>
                </a:gridCol>
                <a:gridCol w="128845">
                  <a:extLst>
                    <a:ext uri="{9D8B030D-6E8A-4147-A177-3AD203B41FA5}">
                      <a16:colId xmlns:a16="http://schemas.microsoft.com/office/drawing/2014/main" val="20035"/>
                    </a:ext>
                  </a:extLst>
                </a:gridCol>
                <a:gridCol w="77307">
                  <a:extLst>
                    <a:ext uri="{9D8B030D-6E8A-4147-A177-3AD203B41FA5}">
                      <a16:colId xmlns:a16="http://schemas.microsoft.com/office/drawing/2014/main" val="20036"/>
                    </a:ext>
                  </a:extLst>
                </a:gridCol>
                <a:gridCol w="322112">
                  <a:extLst>
                    <a:ext uri="{9D8B030D-6E8A-4147-A177-3AD203B41FA5}">
                      <a16:colId xmlns:a16="http://schemas.microsoft.com/office/drawing/2014/main" val="20037"/>
                    </a:ext>
                  </a:extLst>
                </a:gridCol>
                <a:gridCol w="128845">
                  <a:extLst>
                    <a:ext uri="{9D8B030D-6E8A-4147-A177-3AD203B41FA5}">
                      <a16:colId xmlns:a16="http://schemas.microsoft.com/office/drawing/2014/main" val="20038"/>
                    </a:ext>
                  </a:extLst>
                </a:gridCol>
                <a:gridCol w="77307">
                  <a:extLst>
                    <a:ext uri="{9D8B030D-6E8A-4147-A177-3AD203B41FA5}">
                      <a16:colId xmlns:a16="http://schemas.microsoft.com/office/drawing/2014/main" val="20039"/>
                    </a:ext>
                  </a:extLst>
                </a:gridCol>
                <a:gridCol w="322112">
                  <a:extLst>
                    <a:ext uri="{9D8B030D-6E8A-4147-A177-3AD203B41FA5}">
                      <a16:colId xmlns:a16="http://schemas.microsoft.com/office/drawing/2014/main" val="20040"/>
                    </a:ext>
                  </a:extLst>
                </a:gridCol>
                <a:gridCol w="128845">
                  <a:extLst>
                    <a:ext uri="{9D8B030D-6E8A-4147-A177-3AD203B41FA5}">
                      <a16:colId xmlns:a16="http://schemas.microsoft.com/office/drawing/2014/main" val="20041"/>
                    </a:ext>
                  </a:extLst>
                </a:gridCol>
                <a:gridCol w="77307">
                  <a:extLst>
                    <a:ext uri="{9D8B030D-6E8A-4147-A177-3AD203B41FA5}">
                      <a16:colId xmlns:a16="http://schemas.microsoft.com/office/drawing/2014/main" val="20042"/>
                    </a:ext>
                  </a:extLst>
                </a:gridCol>
                <a:gridCol w="322112">
                  <a:extLst>
                    <a:ext uri="{9D8B030D-6E8A-4147-A177-3AD203B41FA5}">
                      <a16:colId xmlns:a16="http://schemas.microsoft.com/office/drawing/2014/main" val="20043"/>
                    </a:ext>
                  </a:extLst>
                </a:gridCol>
                <a:gridCol w="128845">
                  <a:extLst>
                    <a:ext uri="{9D8B030D-6E8A-4147-A177-3AD203B41FA5}">
                      <a16:colId xmlns:a16="http://schemas.microsoft.com/office/drawing/2014/main" val="20044"/>
                    </a:ext>
                  </a:extLst>
                </a:gridCol>
                <a:gridCol w="77307">
                  <a:extLst>
                    <a:ext uri="{9D8B030D-6E8A-4147-A177-3AD203B41FA5}">
                      <a16:colId xmlns:a16="http://schemas.microsoft.com/office/drawing/2014/main" val="20045"/>
                    </a:ext>
                  </a:extLst>
                </a:gridCol>
                <a:gridCol w="322112">
                  <a:extLst>
                    <a:ext uri="{9D8B030D-6E8A-4147-A177-3AD203B41FA5}">
                      <a16:colId xmlns:a16="http://schemas.microsoft.com/office/drawing/2014/main" val="20046"/>
                    </a:ext>
                  </a:extLst>
                </a:gridCol>
                <a:gridCol w="128845">
                  <a:extLst>
                    <a:ext uri="{9D8B030D-6E8A-4147-A177-3AD203B41FA5}">
                      <a16:colId xmlns:a16="http://schemas.microsoft.com/office/drawing/2014/main" val="20047"/>
                    </a:ext>
                  </a:extLst>
                </a:gridCol>
              </a:tblGrid>
              <a:tr h="129620">
                <a:tc gridSpan="10">
                  <a:txBody>
                    <a:bodyPr/>
                    <a:lstStyle/>
                    <a:p>
                      <a:pPr algn="l">
                        <a:lnSpc>
                          <a:spcPct val="83000"/>
                        </a:lnSpc>
                      </a:pPr>
                      <a:r>
                        <a:rPr sz="700" b="0" i="0">
                          <a:solidFill>
                            <a:srgbClr val="000000"/>
                          </a:solidFill>
                          <a:latin typeface="Times New Roman"/>
                        </a:rPr>
                        <a:t>(US$ in thousands, except percentages)</a:t>
                      </a:r>
                    </a:p>
                  </a:txBody>
                  <a:tcPr marL="38100" marR="0" marT="0" marB="1270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1270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49854">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1"/>
                  </a:ext>
                </a:extLst>
              </a:tr>
              <a:tr h="49854">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2"/>
                  </a:ext>
                </a:extLst>
              </a:tr>
              <a:tr h="109304">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700" b="1" i="0">
                          <a:solidFill>
                            <a:srgbClr val="000000"/>
                          </a:solidFill>
                          <a:latin typeface="Times New Roman"/>
                        </a:rPr>
                        <a:t>2017 (ASC 605)</a:t>
                      </a:r>
                    </a:p>
                  </a:txBody>
                  <a:tcPr marL="0" marR="0" marT="0" marB="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2017 (ASC 605)</a:t>
                      </a:r>
                    </a:p>
                  </a:txBody>
                  <a:tcPr marL="381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700" b="1" i="0">
                          <a:solidFill>
                            <a:srgbClr val="000000"/>
                          </a:solidFill>
                          <a:latin typeface="Times New Roman"/>
                        </a:rPr>
                        <a:t>2018 (ASC 606)</a:t>
                      </a:r>
                    </a:p>
                  </a:txBody>
                  <a:tcPr marL="0" marR="0" marT="0" marB="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2018 (ASC 606)</a:t>
                      </a:r>
                    </a:p>
                  </a:txBody>
                  <a:tcPr marL="381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700" b="1" i="0">
                          <a:solidFill>
                            <a:srgbClr val="000000"/>
                          </a:solidFill>
                          <a:latin typeface="Times New Roman"/>
                        </a:rPr>
                        <a:t>2019</a:t>
                      </a:r>
                    </a:p>
                  </a:txBody>
                  <a:tcPr marL="0" marR="0" marT="0" marB="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2019</a:t>
                      </a:r>
                    </a:p>
                  </a:txBody>
                  <a:tcPr marL="381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3"/>
                  </a:ext>
                </a:extLst>
              </a:tr>
              <a:tr h="93102">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4"/>
                  </a:ext>
                </a:extLst>
              </a:tr>
              <a:tr h="119275">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630" b="1" i="0">
                          <a:solidFill>
                            <a:srgbClr val="000000"/>
                          </a:solidFill>
                          <a:latin typeface="Times New Roman"/>
                        </a:rPr>
                        <a:t>Q1</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Q1</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Q2</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Q2</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Q3</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Q3</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Q4</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Q4</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FY</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FY</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630" b="1" i="0">
                          <a:solidFill>
                            <a:srgbClr val="000000"/>
                          </a:solidFill>
                          <a:latin typeface="Times New Roman"/>
                        </a:rPr>
                        <a:t>Q1</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Q1</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Q2</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Q2</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Q3</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Q3</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Q4</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Q4</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FY</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FY</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630" b="1" i="0">
                          <a:solidFill>
                            <a:srgbClr val="000000"/>
                          </a:solidFill>
                          <a:latin typeface="Times New Roman"/>
                        </a:rPr>
                        <a:t>Q1</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Q1</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Q2</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Q2</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Q3</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Q3</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Q4</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Q4</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630" b="1" i="0">
                          <a:solidFill>
                            <a:srgbClr val="000000"/>
                          </a:solidFill>
                          <a:latin typeface="Times New Roman"/>
                        </a:rPr>
                        <a:t>YTD</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630" b="1" i="0">
                          <a:solidFill>
                            <a:srgbClr val="000000"/>
                          </a:solidFill>
                          <a:latin typeface="Times New Roman"/>
                        </a:rPr>
                        <a:t>YTD</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5"/>
                  </a:ext>
                </a:extLst>
              </a:tr>
              <a:tr h="109304">
                <a:tc>
                  <a:txBody>
                    <a:bodyPr/>
                    <a:lstStyle/>
                    <a:p>
                      <a:pPr algn="l">
                        <a:lnSpc>
                          <a:spcPct val="83000"/>
                        </a:lnSpc>
                      </a:pPr>
                      <a:r>
                        <a:rPr sz="630" b="1" i="0" u="sng">
                          <a:solidFill>
                            <a:srgbClr val="000000"/>
                          </a:solidFill>
                          <a:latin typeface="Times New Roman"/>
                        </a:rPr>
                        <a:t>Revenue</a:t>
                      </a:r>
                    </a:p>
                  </a:txBody>
                  <a:tcPr marL="38100" marR="3810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6"/>
                  </a:ext>
                </a:extLst>
              </a:tr>
              <a:tr h="109304">
                <a:tc>
                  <a:txBody>
                    <a:bodyPr/>
                    <a:lstStyle/>
                    <a:p>
                      <a:pPr algn="l">
                        <a:lnSpc>
                          <a:spcPct val="83000"/>
                        </a:lnSpc>
                      </a:pPr>
                      <a:r>
                        <a:rPr sz="630" b="0" i="0">
                          <a:solidFill>
                            <a:srgbClr val="000000"/>
                          </a:solidFill>
                          <a:latin typeface="Times New Roman"/>
                        </a:rPr>
                        <a:t>United States</a:t>
                      </a:r>
                    </a:p>
                  </a:txBody>
                  <a:tcPr marL="38100" marR="3810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274,682</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304,463</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289,701</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303,517</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1,172,364</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256,524</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295,268</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296,544</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304,855</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1,153,191</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263,017</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284,659</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271,671</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296,698</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1,116,045</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extLst>
                  <a:ext uri="{0D108BD9-81ED-4DB2-BD59-A6C34878D82A}">
                    <a16:rowId xmlns:a16="http://schemas.microsoft.com/office/drawing/2014/main" val="10007"/>
                  </a:ext>
                </a:extLst>
              </a:tr>
              <a:tr h="109304">
                <a:tc>
                  <a:txBody>
                    <a:bodyPr/>
                    <a:lstStyle/>
                    <a:p>
                      <a:pPr algn="l">
                        <a:lnSpc>
                          <a:spcPct val="83000"/>
                        </a:lnSpc>
                      </a:pPr>
                      <a:r>
                        <a:rPr sz="630" b="0" i="0">
                          <a:solidFill>
                            <a:srgbClr val="000000"/>
                          </a:solidFill>
                          <a:latin typeface="Times New Roman"/>
                        </a:rPr>
                        <a:t>Canada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26,470</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30,583</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31,418</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34,622</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123,093</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26,379</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33,086</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32,132</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32,404</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124,001</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22,378</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24,564</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25,895</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32,230</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105,067</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extLst>
                  <a:ext uri="{0D108BD9-81ED-4DB2-BD59-A6C34878D82A}">
                    <a16:rowId xmlns:a16="http://schemas.microsoft.com/office/drawing/2014/main" val="10008"/>
                  </a:ext>
                </a:extLst>
              </a:tr>
              <a:tr h="109304">
                <a:tc>
                  <a:txBody>
                    <a:bodyPr/>
                    <a:lstStyle/>
                    <a:p>
                      <a:pPr algn="l">
                        <a:lnSpc>
                          <a:spcPct val="83000"/>
                        </a:lnSpc>
                      </a:pPr>
                      <a:r>
                        <a:rPr sz="630" b="0" i="1">
                          <a:solidFill>
                            <a:srgbClr val="000000"/>
                          </a:solidFill>
                          <a:latin typeface="Times New Roman"/>
                        </a:rPr>
                        <a:t>    North America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301,152</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335,046</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321,119</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338,140</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1,295,457</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282,903</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328,354</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328,676</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337,259</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1,277,192</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285,395</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309,223</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297,566</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328,928</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1,221,112</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extLst>
                  <a:ext uri="{0D108BD9-81ED-4DB2-BD59-A6C34878D82A}">
                    <a16:rowId xmlns:a16="http://schemas.microsoft.com/office/drawing/2014/main" val="10009"/>
                  </a:ext>
                </a:extLst>
              </a:tr>
              <a:tr h="109304">
                <a:tc>
                  <a:txBody>
                    <a:bodyPr/>
                    <a:lstStyle/>
                    <a:p>
                      <a:pPr algn="l">
                        <a:lnSpc>
                          <a:spcPct val="83000"/>
                        </a:lnSpc>
                      </a:pPr>
                      <a:r>
                        <a:rPr sz="630" b="0" i="0">
                          <a:solidFill>
                            <a:srgbClr val="000000"/>
                          </a:solidFill>
                          <a:latin typeface="Times New Roman"/>
                        </a:rPr>
                        <a:t>Other</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43,548</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55,487</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54,680</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64,608</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218,322</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44,065</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51,389</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47,154</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56,403</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199,011</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43,396</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52,907</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45,341</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53,047</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12700" marR="0" marT="0" marB="0" anchor="ctr">
                    <a:lnL>
                      <a:noFill/>
                    </a:lnL>
                    <a:lnR>
                      <a:noFill/>
                    </a:lnR>
                    <a:lnT>
                      <a:noFill/>
                    </a:lnT>
                    <a:lnB w="12700" cmpd="sng">
                      <a:solidFill>
                        <a:srgbClr val="000000"/>
                      </a:solidFill>
                      <a:prstDash val="solid"/>
                    </a:lnB>
                    <a:noFill/>
                  </a:tcPr>
                </a:tc>
                <a:tc>
                  <a:txBody>
                    <a:bodyPr/>
                    <a:lstStyle/>
                    <a:p>
                      <a:pPr algn="r">
                        <a:lnSpc>
                          <a:spcPct val="83000"/>
                        </a:lnSpc>
                      </a:pPr>
                      <a:r>
                        <a:rPr sz="630" b="0" i="0">
                          <a:solidFill>
                            <a:srgbClr val="000000"/>
                          </a:solidFill>
                          <a:latin typeface="Times New Roman"/>
                        </a:rPr>
                        <a:t>194,691</a:t>
                      </a:r>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ctr">
                    <a:lnL>
                      <a:noFill/>
                    </a:lnL>
                    <a:lnR>
                      <a:noFill/>
                    </a:lnR>
                    <a:lnT>
                      <a:noFill/>
                    </a:lnT>
                    <a:lnB w="12700" cmpd="sng">
                      <a:solidFill>
                        <a:srgbClr val="000000"/>
                      </a:solidFill>
                      <a:prstDash val="solid"/>
                    </a:lnB>
                    <a:noFill/>
                  </a:tcPr>
                </a:tc>
                <a:extLst>
                  <a:ext uri="{0D108BD9-81ED-4DB2-BD59-A6C34878D82A}">
                    <a16:rowId xmlns:a16="http://schemas.microsoft.com/office/drawing/2014/main" val="10010"/>
                  </a:ext>
                </a:extLst>
              </a:tr>
              <a:tr h="109304">
                <a:tc>
                  <a:txBody>
                    <a:bodyPr/>
                    <a:lstStyle/>
                    <a:p>
                      <a:pPr algn="l">
                        <a:lnSpc>
                          <a:spcPct val="83000"/>
                        </a:lnSpc>
                      </a:pPr>
                      <a:r>
                        <a:rPr sz="630" b="1" i="0">
                          <a:solidFill>
                            <a:srgbClr val="000000"/>
                          </a:solidFill>
                          <a:latin typeface="Times New Roman"/>
                        </a:rPr>
                        <a:t>Total</a:t>
                      </a:r>
                    </a:p>
                  </a:txBody>
                  <a:tcPr marL="38100" marR="3810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344,700</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390,533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375,799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402,747</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1,513,779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326,968</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379,743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375,830</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393,662</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1,476,203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328,791</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362,130</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342,907</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381,975</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63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630" b="1" i="0">
                          <a:solidFill>
                            <a:srgbClr val="000000"/>
                          </a:solidFill>
                          <a:latin typeface="Times New Roman"/>
                        </a:rPr>
                        <a:t>1,415,803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11"/>
                  </a:ext>
                </a:extLst>
              </a:tr>
              <a:tr h="49854">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12"/>
                  </a:ext>
                </a:extLst>
              </a:tr>
              <a:tr h="109304">
                <a:tc>
                  <a:txBody>
                    <a:bodyPr/>
                    <a:lstStyle/>
                    <a:p>
                      <a:pPr algn="l">
                        <a:lnSpc>
                          <a:spcPct val="83000"/>
                        </a:lnSpc>
                      </a:pPr>
                      <a:r>
                        <a:rPr sz="630" b="1" i="0" u="sng">
                          <a:solidFill>
                            <a:srgbClr val="000000"/>
                          </a:solidFill>
                          <a:latin typeface="Times New Roman"/>
                        </a:rPr>
                        <a:t>% of Revenue</a:t>
                      </a:r>
                    </a:p>
                  </a:txBody>
                  <a:tcPr marL="38100" marR="3810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3"/>
                  </a:ext>
                </a:extLst>
              </a:tr>
              <a:tr h="109304">
                <a:tc>
                  <a:txBody>
                    <a:bodyPr/>
                    <a:lstStyle/>
                    <a:p>
                      <a:pPr algn="l">
                        <a:lnSpc>
                          <a:spcPct val="83000"/>
                        </a:lnSpc>
                      </a:pPr>
                      <a:r>
                        <a:rPr sz="630" b="0" i="0">
                          <a:solidFill>
                            <a:srgbClr val="000000"/>
                          </a:solidFill>
                          <a:latin typeface="Times New Roman"/>
                        </a:rPr>
                        <a:t>United States</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79.7</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78.0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77.1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75.4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77.4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78.5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77.8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79.0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77.4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78.1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78.6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79.2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77.7</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78.8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14"/>
                  </a:ext>
                </a:extLst>
              </a:tr>
              <a:tr h="109304">
                <a:tc>
                  <a:txBody>
                    <a:bodyPr/>
                    <a:lstStyle/>
                    <a:p>
                      <a:pPr algn="l">
                        <a:lnSpc>
                          <a:spcPct val="83000"/>
                        </a:lnSpc>
                      </a:pPr>
                      <a:r>
                        <a:rPr sz="630" b="0" i="0">
                          <a:solidFill>
                            <a:srgbClr val="000000"/>
                          </a:solidFill>
                          <a:latin typeface="Times New Roman"/>
                        </a:rPr>
                        <a:t>Canada</a:t>
                      </a:r>
                    </a:p>
                  </a:txBody>
                  <a:tcPr marL="38100" marR="3810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630" b="0" i="0" u="sng">
                          <a:solidFill>
                            <a:srgbClr val="000000"/>
                          </a:solidFill>
                          <a:latin typeface="Times New Roman"/>
                        </a:rPr>
                        <a:t>7.7</a:t>
                      </a:r>
                    </a:p>
                  </a:txBody>
                  <a:tcPr marL="0" marR="0" marT="0" marB="0" anchor="b">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6.8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6.8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15"/>
                  </a:ext>
                </a:extLst>
              </a:tr>
              <a:tr h="109304">
                <a:tc>
                  <a:txBody>
                    <a:bodyPr/>
                    <a:lstStyle/>
                    <a:p>
                      <a:pPr algn="l">
                        <a:lnSpc>
                          <a:spcPct val="83000"/>
                        </a:lnSpc>
                      </a:pPr>
                      <a:r>
                        <a:rPr sz="630" b="0" i="1">
                          <a:solidFill>
                            <a:srgbClr val="000000"/>
                          </a:solidFill>
                          <a:latin typeface="Times New Roman"/>
                        </a:rPr>
                        <a:t>    North America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87.4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85.8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85.4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84.0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85.6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86.6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86.5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87.5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85.7</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86.5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86.8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85.4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86.8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86.1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86.2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16"/>
                  </a:ext>
                </a:extLst>
              </a:tr>
              <a:tr h="109304">
                <a:tc>
                  <a:txBody>
                    <a:bodyPr/>
                    <a:lstStyle/>
                    <a:p>
                      <a:pPr algn="l">
                        <a:lnSpc>
                          <a:spcPct val="83000"/>
                        </a:lnSpc>
                      </a:pPr>
                      <a:r>
                        <a:rPr sz="630" b="0" i="0">
                          <a:solidFill>
                            <a:srgbClr val="000000"/>
                          </a:solidFill>
                          <a:latin typeface="Times New Roman"/>
                        </a:rPr>
                        <a:t>Other</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16.0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17"/>
                  </a:ext>
                </a:extLst>
              </a:tr>
              <a:tr h="109304">
                <a:tc>
                  <a:txBody>
                    <a:bodyPr/>
                    <a:lstStyle/>
                    <a:p>
                      <a:pPr algn="l">
                        <a:lnSpc>
                          <a:spcPct val="83000"/>
                        </a:lnSpc>
                      </a:pPr>
                      <a:r>
                        <a:rPr sz="630" b="1" i="0">
                          <a:solidFill>
                            <a:srgbClr val="000000"/>
                          </a:solidFill>
                          <a:latin typeface="Times New Roman"/>
                        </a:rPr>
                        <a:t>Total</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100.0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18"/>
                  </a:ext>
                </a:extLst>
              </a:tr>
              <a:tr h="49854">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9"/>
                  </a:ext>
                </a:extLst>
              </a:tr>
              <a:tr h="109304">
                <a:tc>
                  <a:txBody>
                    <a:bodyPr/>
                    <a:lstStyle/>
                    <a:p>
                      <a:pPr algn="l">
                        <a:lnSpc>
                          <a:spcPct val="83000"/>
                        </a:lnSpc>
                      </a:pPr>
                      <a:r>
                        <a:rPr sz="630" b="1" i="0" u="sng">
                          <a:solidFill>
                            <a:srgbClr val="000000"/>
                          </a:solidFill>
                          <a:latin typeface="Times New Roman"/>
                        </a:rPr>
                        <a:t>Total Growth %</a:t>
                      </a:r>
                    </a:p>
                  </a:txBody>
                  <a:tcPr marL="38100" marR="3810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0"/>
                  </a:ext>
                </a:extLst>
              </a:tr>
              <a:tr h="109304">
                <a:tc>
                  <a:txBody>
                    <a:bodyPr/>
                    <a:lstStyle/>
                    <a:p>
                      <a:pPr algn="l">
                        <a:lnSpc>
                          <a:spcPct val="83000"/>
                        </a:lnSpc>
                      </a:pPr>
                      <a:r>
                        <a:rPr sz="630" b="0" i="0">
                          <a:solidFill>
                            <a:srgbClr val="000000"/>
                          </a:solidFill>
                          <a:latin typeface="Times New Roman"/>
                        </a:rPr>
                        <a:t>United States</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8.9</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11.5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5.5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6.2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(6.6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(2.7</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21"/>
                  </a:ext>
                </a:extLst>
              </a:tr>
              <a:tr h="109304">
                <a:tc>
                  <a:txBody>
                    <a:bodyPr/>
                    <a:lstStyle/>
                    <a:p>
                      <a:pPr algn="l">
                        <a:lnSpc>
                          <a:spcPct val="83000"/>
                        </a:lnSpc>
                      </a:pPr>
                      <a:r>
                        <a:rPr sz="630" b="0" i="0">
                          <a:solidFill>
                            <a:srgbClr val="000000"/>
                          </a:solidFill>
                          <a:latin typeface="Times New Roman"/>
                        </a:rPr>
                        <a:t>Canada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(6.8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(9.0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(6.4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(15.2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(25.8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(19.4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(15.3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22"/>
                  </a:ext>
                </a:extLst>
              </a:tr>
              <a:tr h="109304">
                <a:tc>
                  <a:txBody>
                    <a:bodyPr/>
                    <a:lstStyle/>
                    <a:p>
                      <a:pPr algn="l">
                        <a:lnSpc>
                          <a:spcPct val="83000"/>
                        </a:lnSpc>
                      </a:pPr>
                      <a:r>
                        <a:rPr sz="630" b="0" i="1">
                          <a:solidFill>
                            <a:srgbClr val="000000"/>
                          </a:solidFill>
                          <a:latin typeface="Times New Roman"/>
                        </a:rPr>
                        <a:t>    North America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9.3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5.4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0.7</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5.5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(6.1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0.9</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(5.8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(9.5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(4.4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23"/>
                  </a:ext>
                </a:extLst>
              </a:tr>
              <a:tr h="109304">
                <a:tc>
                  <a:txBody>
                    <a:bodyPr/>
                    <a:lstStyle/>
                    <a:p>
                      <a:pPr algn="l">
                        <a:lnSpc>
                          <a:spcPct val="83000"/>
                        </a:lnSpc>
                      </a:pPr>
                      <a:r>
                        <a:rPr sz="630" b="0" i="0">
                          <a:solidFill>
                            <a:srgbClr val="000000"/>
                          </a:solidFill>
                          <a:latin typeface="Times New Roman"/>
                        </a:rPr>
                        <a:t>Other</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53.1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82.3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22.8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18.4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38.2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(5.9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24"/>
                  </a:ext>
                </a:extLst>
              </a:tr>
              <a:tr h="109304">
                <a:tc>
                  <a:txBody>
                    <a:bodyPr/>
                    <a:lstStyle/>
                    <a:p>
                      <a:pPr algn="l">
                        <a:lnSpc>
                          <a:spcPct val="83000"/>
                        </a:lnSpc>
                      </a:pPr>
                      <a:r>
                        <a:rPr sz="630" b="1" i="0">
                          <a:solidFill>
                            <a:srgbClr val="000000"/>
                          </a:solidFill>
                          <a:latin typeface="Times New Roman"/>
                        </a:rPr>
                        <a:t>Total</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11.5</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15.9</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7.6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3.2</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9.2</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(5.1</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(2.8</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(2.3</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(2.5</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(4.6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(8.8</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(3.0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(4.1</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25"/>
                  </a:ext>
                </a:extLst>
              </a:tr>
              <a:tr h="49854">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6"/>
                  </a:ext>
                </a:extLst>
              </a:tr>
              <a:tr h="234624">
                <a:tc>
                  <a:txBody>
                    <a:bodyPr/>
                    <a:lstStyle/>
                    <a:p>
                      <a:pPr algn="l">
                        <a:lnSpc>
                          <a:spcPct val="83000"/>
                        </a:lnSpc>
                      </a:pPr>
                      <a:r>
                        <a:rPr sz="630" b="1" i="0" u="sng">
                          <a:solidFill>
                            <a:srgbClr val="000000"/>
                          </a:solidFill>
                          <a:latin typeface="Times New Roman"/>
                        </a:rPr>
                        <a:t>Organic Revenue Growth (Decline) %</a:t>
                      </a:r>
                    </a:p>
                  </a:txBody>
                  <a:tcPr marL="38100" marR="3810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7"/>
                  </a:ext>
                </a:extLst>
              </a:tr>
              <a:tr h="109304">
                <a:tc>
                  <a:txBody>
                    <a:bodyPr/>
                    <a:lstStyle/>
                    <a:p>
                      <a:pPr algn="l">
                        <a:lnSpc>
                          <a:spcPct val="83000"/>
                        </a:lnSpc>
                      </a:pPr>
                      <a:r>
                        <a:rPr sz="630" b="0" i="0">
                          <a:solidFill>
                            <a:srgbClr val="000000"/>
                          </a:solidFill>
                          <a:latin typeface="Times New Roman"/>
                        </a:rPr>
                        <a:t>United States</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8.9</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11.5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6.0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6.7</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0.7</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(1.7</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(4.2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28"/>
                  </a:ext>
                </a:extLst>
              </a:tr>
              <a:tr h="109304">
                <a:tc>
                  <a:txBody>
                    <a:bodyPr/>
                    <a:lstStyle/>
                    <a:p>
                      <a:pPr algn="l">
                        <a:lnSpc>
                          <a:spcPct val="83000"/>
                        </a:lnSpc>
                      </a:pPr>
                      <a:r>
                        <a:rPr sz="630" b="0" i="0">
                          <a:solidFill>
                            <a:srgbClr val="000000"/>
                          </a:solidFill>
                          <a:latin typeface="Times New Roman"/>
                        </a:rPr>
                        <a:t>Canada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(5.6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29"/>
                  </a:ext>
                </a:extLst>
              </a:tr>
              <a:tr h="109304">
                <a:tc>
                  <a:txBody>
                    <a:bodyPr/>
                    <a:lstStyle/>
                    <a:p>
                      <a:pPr algn="l">
                        <a:lnSpc>
                          <a:spcPct val="83000"/>
                        </a:lnSpc>
                      </a:pPr>
                      <a:r>
                        <a:rPr sz="630" b="0" i="1">
                          <a:solidFill>
                            <a:srgbClr val="000000"/>
                          </a:solidFill>
                          <a:latin typeface="Times New Roman"/>
                        </a:rPr>
                        <a:t>    North America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7.2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5.4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5.9</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(1.8</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(1.9</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(3.9</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(8.3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(3.9</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30"/>
                  </a:ext>
                </a:extLst>
              </a:tr>
              <a:tr h="109304">
                <a:tc>
                  <a:txBody>
                    <a:bodyPr/>
                    <a:lstStyle/>
                    <a:p>
                      <a:pPr algn="l">
                        <a:lnSpc>
                          <a:spcPct val="83000"/>
                        </a:lnSpc>
                      </a:pPr>
                      <a:r>
                        <a:rPr sz="630" b="0" i="0">
                          <a:solidFill>
                            <a:srgbClr val="000000"/>
                          </a:solidFill>
                          <a:latin typeface="Times New Roman"/>
                        </a:rPr>
                        <a:t>Other</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(11.1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28.5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23.8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15.1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19.8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6.4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5.4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31"/>
                  </a:ext>
                </a:extLst>
              </a:tr>
              <a:tr h="109304">
                <a:tc>
                  <a:txBody>
                    <a:bodyPr/>
                    <a:lstStyle/>
                    <a:p>
                      <a:pPr algn="l">
                        <a:lnSpc>
                          <a:spcPct val="83000"/>
                        </a:lnSpc>
                      </a:pPr>
                      <a:r>
                        <a:rPr sz="630" b="1" i="0">
                          <a:solidFill>
                            <a:srgbClr val="000000"/>
                          </a:solidFill>
                          <a:latin typeface="Times New Roman"/>
                        </a:rPr>
                        <a:t>Total</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5.6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11.7</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7.8</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3.3</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7.0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(1.7</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(0.3</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(0.9</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(2.4</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(7.5</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(3.1</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32"/>
                  </a:ext>
                </a:extLst>
              </a:tr>
              <a:tr h="49854">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33"/>
                  </a:ext>
                </a:extLst>
              </a:tr>
              <a:tr h="156416">
                <a:tc>
                  <a:txBody>
                    <a:bodyPr/>
                    <a:lstStyle/>
                    <a:p>
                      <a:pPr algn="l">
                        <a:lnSpc>
                          <a:spcPct val="83000"/>
                        </a:lnSpc>
                      </a:pPr>
                      <a:r>
                        <a:rPr sz="630" b="1" i="0" u="sng">
                          <a:solidFill>
                            <a:srgbClr val="000000"/>
                          </a:solidFill>
                          <a:latin typeface="Times New Roman"/>
                        </a:rPr>
                        <a:t>Growth % from Foreign Exchange</a:t>
                      </a:r>
                    </a:p>
                  </a:txBody>
                  <a:tcPr marL="38100" marR="3810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extLst>
                  <a:ext uri="{0D108BD9-81ED-4DB2-BD59-A6C34878D82A}">
                    <a16:rowId xmlns:a16="http://schemas.microsoft.com/office/drawing/2014/main" val="10034"/>
                  </a:ext>
                </a:extLst>
              </a:tr>
              <a:tr h="109304">
                <a:tc>
                  <a:txBody>
                    <a:bodyPr/>
                    <a:lstStyle/>
                    <a:p>
                      <a:pPr algn="l">
                        <a:lnSpc>
                          <a:spcPct val="83000"/>
                        </a:lnSpc>
                      </a:pPr>
                      <a:r>
                        <a:rPr sz="630" b="0" i="0">
                          <a:solidFill>
                            <a:srgbClr val="000000"/>
                          </a:solidFill>
                          <a:latin typeface="Times New Roman"/>
                        </a:rPr>
                        <a:t>United States</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35"/>
                  </a:ext>
                </a:extLst>
              </a:tr>
              <a:tr h="109304">
                <a:tc>
                  <a:txBody>
                    <a:bodyPr/>
                    <a:lstStyle/>
                    <a:p>
                      <a:pPr algn="l">
                        <a:lnSpc>
                          <a:spcPct val="83000"/>
                        </a:lnSpc>
                      </a:pPr>
                      <a:r>
                        <a:rPr sz="630" b="0" i="0">
                          <a:solidFill>
                            <a:srgbClr val="000000"/>
                          </a:solidFill>
                          <a:latin typeface="Times New Roman"/>
                        </a:rPr>
                        <a:t>Canada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(4.6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4.2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4.9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4.3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4.0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(4.3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(4.7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36"/>
                  </a:ext>
                </a:extLst>
              </a:tr>
              <a:tr h="109304">
                <a:tc>
                  <a:txBody>
                    <a:bodyPr/>
                    <a:lstStyle/>
                    <a:p>
                      <a:pPr algn="l">
                        <a:lnSpc>
                          <a:spcPct val="83000"/>
                        </a:lnSpc>
                      </a:pPr>
                      <a:r>
                        <a:rPr sz="630" b="0" i="1">
                          <a:solidFill>
                            <a:srgbClr val="000000"/>
                          </a:solidFill>
                          <a:latin typeface="Times New Roman"/>
                        </a:rPr>
                        <a:t>    North America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37"/>
                  </a:ext>
                </a:extLst>
              </a:tr>
              <a:tr h="109304">
                <a:tc>
                  <a:txBody>
                    <a:bodyPr/>
                    <a:lstStyle/>
                    <a:p>
                      <a:pPr algn="l">
                        <a:lnSpc>
                          <a:spcPct val="83000"/>
                        </a:lnSpc>
                      </a:pPr>
                      <a:r>
                        <a:rPr sz="630" b="0" i="0">
                          <a:solidFill>
                            <a:srgbClr val="000000"/>
                          </a:solidFill>
                          <a:latin typeface="Times New Roman"/>
                        </a:rPr>
                        <a:t>Other</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(9.8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(11.7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10.0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(5.1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(5.6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(8.8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(5.9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(4.3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(5.2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38"/>
                  </a:ext>
                </a:extLst>
              </a:tr>
              <a:tr h="109304">
                <a:tc>
                  <a:txBody>
                    <a:bodyPr/>
                    <a:lstStyle/>
                    <a:p>
                      <a:pPr algn="l">
                        <a:lnSpc>
                          <a:spcPct val="83000"/>
                        </a:lnSpc>
                      </a:pPr>
                      <a:r>
                        <a:rPr sz="630" b="1" i="0">
                          <a:solidFill>
                            <a:srgbClr val="000000"/>
                          </a:solidFill>
                          <a:latin typeface="Times New Roman"/>
                        </a:rPr>
                        <a:t>Total</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0.8</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1.4</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0.8</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(1.1</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(1.2</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(1.1</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(0.3</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(0.9</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39"/>
                  </a:ext>
                </a:extLst>
              </a:tr>
              <a:tr h="49854">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40"/>
                  </a:ext>
                </a:extLst>
              </a:tr>
              <a:tr h="186577">
                <a:tc gridSpan="4">
                  <a:txBody>
                    <a:bodyPr/>
                    <a:lstStyle/>
                    <a:p>
                      <a:pPr algn="l">
                        <a:lnSpc>
                          <a:spcPct val="83000"/>
                        </a:lnSpc>
                      </a:pPr>
                      <a:r>
                        <a:rPr sz="630" b="1" i="0" u="sng">
                          <a:solidFill>
                            <a:srgbClr val="000000"/>
                          </a:solidFill>
                          <a:latin typeface="Times New Roman"/>
                        </a:rPr>
                        <a:t>Growth % from Acquisitions (Dispositions), net</a:t>
                      </a:r>
                    </a:p>
                  </a:txBody>
                  <a:tcPr marL="3810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41"/>
                  </a:ext>
                </a:extLst>
              </a:tr>
              <a:tr h="109304">
                <a:tc>
                  <a:txBody>
                    <a:bodyPr/>
                    <a:lstStyle/>
                    <a:p>
                      <a:pPr algn="l">
                        <a:lnSpc>
                          <a:spcPct val="83000"/>
                        </a:lnSpc>
                      </a:pPr>
                      <a:r>
                        <a:rPr sz="630" b="0" i="0">
                          <a:solidFill>
                            <a:srgbClr val="000000"/>
                          </a:solidFill>
                          <a:latin typeface="Times New Roman"/>
                        </a:rPr>
                        <a:t>United States</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2.9</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4.2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42"/>
                  </a:ext>
                </a:extLst>
              </a:tr>
              <a:tr h="109304">
                <a:tc>
                  <a:txBody>
                    <a:bodyPr/>
                    <a:lstStyle/>
                    <a:p>
                      <a:pPr algn="l">
                        <a:lnSpc>
                          <a:spcPct val="83000"/>
                        </a:lnSpc>
                      </a:pPr>
                      <a:r>
                        <a:rPr sz="630" b="0" i="0">
                          <a:solidFill>
                            <a:srgbClr val="000000"/>
                          </a:solidFill>
                          <a:latin typeface="Times New Roman"/>
                        </a:rPr>
                        <a:t>Canada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(6.6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(16.8</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(11.3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(12.5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43"/>
                  </a:ext>
                </a:extLst>
              </a:tr>
              <a:tr h="109304">
                <a:tc>
                  <a:txBody>
                    <a:bodyPr/>
                    <a:lstStyle/>
                    <a:p>
                      <a:pPr algn="l">
                        <a:lnSpc>
                          <a:spcPct val="83000"/>
                        </a:lnSpc>
                      </a:pPr>
                      <a:r>
                        <a:rPr sz="630" b="0" i="1">
                          <a:solidFill>
                            <a:srgbClr val="000000"/>
                          </a:solidFill>
                          <a:latin typeface="Times New Roman"/>
                        </a:rPr>
                        <a:t>    North America</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2.6</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1.1</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3.2</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(1.0</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(1.4</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a:solidFill>
                            <a:srgbClr val="000000"/>
                          </a:solidFill>
                          <a:latin typeface="Times New Roman"/>
                        </a:rPr>
                        <a:t>(0.3</a:t>
                      </a:r>
                    </a:p>
                  </a:txBody>
                  <a:tcPr marL="0" marR="0" marT="0" marB="0" anchor="ctr">
                    <a:lnL>
                      <a:noFill/>
                    </a:lnL>
                    <a:lnR>
                      <a:noFill/>
                    </a:lnR>
                    <a:lnT>
                      <a:noFill/>
                    </a:lnT>
                    <a:lnB>
                      <a:noFill/>
                    </a:lnB>
                    <a:noFill/>
                  </a:tcPr>
                </a:tc>
                <a:tc>
                  <a:txBody>
                    <a:bodyPr/>
                    <a:lstStyle/>
                    <a:p>
                      <a:pPr algn="l">
                        <a:lnSpc>
                          <a:spcPct val="83000"/>
                        </a:lnSpc>
                      </a:pPr>
                      <a:r>
                        <a:rPr sz="630" b="0" i="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44"/>
                  </a:ext>
                </a:extLst>
              </a:tr>
              <a:tr h="109304">
                <a:tc>
                  <a:txBody>
                    <a:bodyPr/>
                    <a:lstStyle/>
                    <a:p>
                      <a:pPr algn="l">
                        <a:lnSpc>
                          <a:spcPct val="83000"/>
                        </a:lnSpc>
                      </a:pPr>
                      <a:r>
                        <a:rPr sz="630" b="0" i="0">
                          <a:solidFill>
                            <a:srgbClr val="000000"/>
                          </a:solidFill>
                          <a:latin typeface="Times New Roman"/>
                        </a:rPr>
                        <a:t>Other</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74.1</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65.5</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(3.2</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23.7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(2.7</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(0.4</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1.6</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1.9</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0.0</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0" i="0" u="sng">
                          <a:solidFill>
                            <a:srgbClr val="000000"/>
                          </a:solidFill>
                          <a:latin typeface="Times New Roman"/>
                        </a:rPr>
                        <a:t>1.3</a:t>
                      </a:r>
                    </a:p>
                  </a:txBody>
                  <a:tcPr marL="0" marR="0" marT="0" marB="0" anchor="ctr">
                    <a:lnL>
                      <a:noFill/>
                    </a:lnL>
                    <a:lnR>
                      <a:noFill/>
                    </a:lnR>
                    <a:lnT>
                      <a:noFill/>
                    </a:lnT>
                    <a:lnB>
                      <a:noFill/>
                    </a:lnB>
                    <a:noFill/>
                  </a:tcPr>
                </a:tc>
                <a:tc>
                  <a:txBody>
                    <a:bodyPr/>
                    <a:lstStyle/>
                    <a:p>
                      <a:pPr algn="l">
                        <a:lnSpc>
                          <a:spcPct val="83000"/>
                        </a:lnSpc>
                      </a:pPr>
                      <a:r>
                        <a:rPr sz="630" b="0" i="0" u="sng">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45"/>
                  </a:ext>
                </a:extLst>
              </a:tr>
              <a:tr h="112295">
                <a:tc>
                  <a:txBody>
                    <a:bodyPr/>
                    <a:lstStyle/>
                    <a:p>
                      <a:pPr algn="l">
                        <a:lnSpc>
                          <a:spcPct val="83000"/>
                        </a:lnSpc>
                      </a:pPr>
                      <a:r>
                        <a:rPr sz="630" b="1" i="0">
                          <a:solidFill>
                            <a:srgbClr val="000000"/>
                          </a:solidFill>
                          <a:latin typeface="Times New Roman"/>
                        </a:rPr>
                        <a:t>Total</a:t>
                      </a:r>
                    </a:p>
                  </a:txBody>
                  <a:tcPr marL="38100" marR="3810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6.6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5.7</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(0.9</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2.2</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(1.5</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1.8</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2.4</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0.9</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3.0</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(1.1</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(0.6</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(1.2</a:t>
                      </a:r>
                    </a:p>
                  </a:txBody>
                  <a:tcPr marL="0" marR="0" marT="0" marB="0" anchor="ctr">
                    <a:lnL>
                      <a:noFill/>
                    </a:lnL>
                    <a:lnR>
                      <a:noFill/>
                    </a:lnR>
                    <a:lnT>
                      <a:noFill/>
                    </a:lnT>
                    <a:lnB>
                      <a:noFill/>
                    </a:lnB>
                    <a:noFill/>
                  </a:tcPr>
                </a:tc>
                <a:tc>
                  <a:txBody>
                    <a:bodyPr/>
                    <a:lstStyle/>
                    <a:p>
                      <a:pPr algn="l">
                        <a:lnSpc>
                          <a:spcPct val="83000"/>
                        </a:lnSpc>
                      </a:pPr>
                      <a:r>
                        <a:rPr sz="630" b="1" i="0">
                          <a:solidFill>
                            <a:srgbClr val="000000"/>
                          </a:solidFill>
                          <a:latin typeface="Times New Roman"/>
                        </a:rPr>
                        <a:t>)%</a:t>
                      </a:r>
                    </a:p>
                  </a:txBody>
                  <a:tcPr marL="0" marR="0" marT="0" marB="0" anchor="ctr">
                    <a:lnL>
                      <a:noFill/>
                    </a:lnL>
                    <a:lnR>
                      <a:noFill/>
                    </a:lnR>
                    <a:lnT>
                      <a:noFill/>
                    </a:lnT>
                    <a:lnB>
                      <a:noFill/>
                    </a:lnB>
                    <a:noFill/>
                  </a:tcPr>
                </a:tc>
                <a:tc>
                  <a:txBody>
                    <a:bodyPr/>
                    <a:lstStyle/>
                    <a:p>
                      <a:endParaRPr sz="100" dirty="0"/>
                    </a:p>
                  </a:txBody>
                  <a:tcPr marL="12700" marR="0" marT="0" marB="0" anchor="ctr">
                    <a:lnL>
                      <a:noFill/>
                    </a:lnL>
                    <a:lnR>
                      <a:noFill/>
                    </a:lnR>
                    <a:lnT>
                      <a:noFill/>
                    </a:lnT>
                    <a:lnB>
                      <a:noFill/>
                    </a:lnB>
                    <a:noFill/>
                  </a:tcPr>
                </a:tc>
                <a:tc>
                  <a:txBody>
                    <a:bodyPr/>
                    <a:lstStyle/>
                    <a:p>
                      <a:pPr algn="r">
                        <a:lnSpc>
                          <a:spcPct val="83000"/>
                        </a:lnSpc>
                      </a:pPr>
                      <a:r>
                        <a:rPr sz="630" b="1" i="0">
                          <a:solidFill>
                            <a:srgbClr val="000000"/>
                          </a:solidFill>
                          <a:latin typeface="Times New Roman"/>
                        </a:rPr>
                        <a:t>(0.1</a:t>
                      </a:r>
                    </a:p>
                  </a:txBody>
                  <a:tcPr marL="0" marR="0" marT="0" marB="0" anchor="ctr">
                    <a:lnL>
                      <a:noFill/>
                    </a:lnL>
                    <a:lnR>
                      <a:noFill/>
                    </a:lnR>
                    <a:lnT>
                      <a:noFill/>
                    </a:lnT>
                    <a:lnB>
                      <a:noFill/>
                    </a:lnB>
                    <a:noFill/>
                  </a:tcPr>
                </a:tc>
                <a:tc>
                  <a:txBody>
                    <a:bodyPr/>
                    <a:lstStyle/>
                    <a:p>
                      <a:pPr algn="l">
                        <a:lnSpc>
                          <a:spcPct val="83000"/>
                        </a:lnSpc>
                      </a:pPr>
                      <a:r>
                        <a:rPr sz="630" b="1" i="0" dirty="0">
                          <a:solidFill>
                            <a:srgbClr val="000000"/>
                          </a:solidFill>
                          <a:latin typeface="Times New Roman"/>
                        </a:rPr>
                        <a:t>)%</a:t>
                      </a:r>
                    </a:p>
                  </a:txBody>
                  <a:tcPr marL="0" marR="0" marT="0" marB="0" anchor="ctr">
                    <a:lnL>
                      <a:noFill/>
                    </a:lnL>
                    <a:lnR>
                      <a:noFill/>
                    </a:lnR>
                    <a:lnT>
                      <a:noFill/>
                    </a:lnT>
                    <a:lnB>
                      <a:noFill/>
                    </a:lnB>
                    <a:noFill/>
                  </a:tcPr>
                </a:tc>
                <a:extLst>
                  <a:ext uri="{0D108BD9-81ED-4DB2-BD59-A6C34878D82A}">
                    <a16:rowId xmlns:a16="http://schemas.microsoft.com/office/drawing/2014/main" val="1004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3655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HISTORICAL ADJUSTED EBITDA SCHEDULE</a:t>
            </a:r>
          </a:p>
        </p:txBody>
      </p:sp>
      <p:sp>
        <p:nvSpPr>
          <p:cNvPr id="4" name="Rectangle 3"/>
          <p:cNvSpPr/>
          <p:nvPr/>
        </p:nvSpPr>
        <p:spPr>
          <a:xfrm>
            <a:off x="279400" y="6261989"/>
            <a:ext cx="7035800" cy="31673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50800" tIns="25400" rIns="50800" bIns="25400" rtlCol="0" anchor="t"/>
          <a:lstStyle/>
          <a:p>
            <a:pPr algn="l">
              <a:lnSpc>
                <a:spcPct val="100000"/>
              </a:lnSpc>
              <a:spcBef>
                <a:spcPts val="100"/>
              </a:spcBef>
              <a:tabLst>
                <a:tab pos="368300" algn="l"/>
              </a:tabLst>
            </a:pPr>
            <a:r>
              <a:rPr sz="600" b="1" i="0" baseline="30000" dirty="0">
                <a:solidFill>
                  <a:schemeClr val="tx1">
                    <a:lumMod val="95000"/>
                    <a:lumOff val="5000"/>
                  </a:schemeClr>
                </a:solidFill>
                <a:latin typeface="Arial"/>
              </a:rPr>
              <a:t>1 </a:t>
            </a:r>
            <a:r>
              <a:rPr sz="600" b="0" i="0" dirty="0">
                <a:solidFill>
                  <a:schemeClr val="tx1">
                    <a:lumMod val="95000"/>
                    <a:lumOff val="5000"/>
                  </a:schemeClr>
                </a:solidFill>
                <a:latin typeface="Arial"/>
              </a:rPr>
              <a:t>Adjusted EBITDA is a non-GAAP measure. See appendix - "Definitions of Non-GAAP Financial Measures".</a:t>
            </a:r>
          </a:p>
          <a:p>
            <a:pPr algn="l">
              <a:lnSpc>
                <a:spcPct val="100000"/>
              </a:lnSpc>
              <a:spcBef>
                <a:spcPts val="100"/>
              </a:spcBef>
            </a:pPr>
            <a:r>
              <a:rPr sz="600" b="0" i="0" dirty="0">
                <a:solidFill>
                  <a:schemeClr val="tx1">
                    <a:lumMod val="95000"/>
                    <a:lumOff val="5000"/>
                  </a:schemeClr>
                </a:solidFill>
                <a:latin typeface="Arial"/>
              </a:rPr>
              <a:t>Note: Actuals may not foot due to rounding</a:t>
            </a:r>
          </a:p>
          <a:p>
            <a:pPr algn="l">
              <a:lnSpc>
                <a:spcPct val="100000"/>
              </a:lnSpc>
              <a:spcBef>
                <a:spcPts val="100"/>
              </a:spcBef>
              <a:tabLst>
                <a:tab pos="368300" algn="l"/>
              </a:tabLst>
            </a:pPr>
            <a:endParaRPr sz="600" b="0" i="0" dirty="0">
              <a:solidFill>
                <a:srgbClr val="000000"/>
              </a:solidFill>
              <a:latin typeface="Arial"/>
            </a:endParaRPr>
          </a:p>
          <a:p>
            <a:pPr algn="l">
              <a:lnSpc>
                <a:spcPct val="100000"/>
              </a:lnSpc>
              <a:spcBef>
                <a:spcPts val="100"/>
              </a:spcBef>
              <a:tabLst>
                <a:tab pos="368300" algn="l"/>
              </a:tabLst>
            </a:pPr>
            <a:r>
              <a:rPr sz="600" b="0" i="0" dirty="0">
                <a:solidFill>
                  <a:srgbClr val="808080"/>
                </a:solidFill>
                <a:latin typeface="Arial"/>
              </a:rPr>
              <a:t>.</a:t>
            </a:r>
          </a:p>
        </p:txBody>
      </p:sp>
      <p:graphicFrame>
        <p:nvGraphicFramePr>
          <p:cNvPr id="5" name="Table 4"/>
          <p:cNvGraphicFramePr>
            <a:graphicFrameLocks noGrp="1"/>
          </p:cNvGraphicFramePr>
          <p:nvPr>
            <p:extLst>
              <p:ext uri="{D42A27DB-BD31-4B8C-83A1-F6EECF244321}">
                <p14:modId xmlns:p14="http://schemas.microsoft.com/office/powerpoint/2010/main" val="1664897320"/>
              </p:ext>
            </p:extLst>
          </p:nvPr>
        </p:nvGraphicFramePr>
        <p:xfrm>
          <a:off x="279400" y="1513078"/>
          <a:ext cx="8471581" cy="4676771"/>
        </p:xfrm>
        <a:graphic>
          <a:graphicData uri="http://schemas.openxmlformats.org/drawingml/2006/table">
            <a:tbl>
              <a:tblPr firstRow="1" bandRow="1">
                <a:tableStyleId>{5C22544A-7EE6-4342-B048-85BDC9FD1C3A}</a:tableStyleId>
              </a:tblPr>
              <a:tblGrid>
                <a:gridCol w="1295528">
                  <a:extLst>
                    <a:ext uri="{9D8B030D-6E8A-4147-A177-3AD203B41FA5}">
                      <a16:colId xmlns:a16="http://schemas.microsoft.com/office/drawing/2014/main" val="20000"/>
                    </a:ext>
                  </a:extLst>
                </a:gridCol>
                <a:gridCol w="51800">
                  <a:extLst>
                    <a:ext uri="{9D8B030D-6E8A-4147-A177-3AD203B41FA5}">
                      <a16:colId xmlns:a16="http://schemas.microsoft.com/office/drawing/2014/main" val="20001"/>
                    </a:ext>
                  </a:extLst>
                </a:gridCol>
                <a:gridCol w="77701">
                  <a:extLst>
                    <a:ext uri="{9D8B030D-6E8A-4147-A177-3AD203B41FA5}">
                      <a16:colId xmlns:a16="http://schemas.microsoft.com/office/drawing/2014/main" val="20002"/>
                    </a:ext>
                  </a:extLst>
                </a:gridCol>
                <a:gridCol w="301349">
                  <a:extLst>
                    <a:ext uri="{9D8B030D-6E8A-4147-A177-3AD203B41FA5}">
                      <a16:colId xmlns:a16="http://schemas.microsoft.com/office/drawing/2014/main" val="20003"/>
                    </a:ext>
                  </a:extLst>
                </a:gridCol>
                <a:gridCol w="64751">
                  <a:extLst>
                    <a:ext uri="{9D8B030D-6E8A-4147-A177-3AD203B41FA5}">
                      <a16:colId xmlns:a16="http://schemas.microsoft.com/office/drawing/2014/main" val="20004"/>
                    </a:ext>
                  </a:extLst>
                </a:gridCol>
                <a:gridCol w="77701">
                  <a:extLst>
                    <a:ext uri="{9D8B030D-6E8A-4147-A177-3AD203B41FA5}">
                      <a16:colId xmlns:a16="http://schemas.microsoft.com/office/drawing/2014/main" val="20005"/>
                    </a:ext>
                  </a:extLst>
                </a:gridCol>
                <a:gridCol w="301349">
                  <a:extLst>
                    <a:ext uri="{9D8B030D-6E8A-4147-A177-3AD203B41FA5}">
                      <a16:colId xmlns:a16="http://schemas.microsoft.com/office/drawing/2014/main" val="20006"/>
                    </a:ext>
                  </a:extLst>
                </a:gridCol>
                <a:gridCol w="64751">
                  <a:extLst>
                    <a:ext uri="{9D8B030D-6E8A-4147-A177-3AD203B41FA5}">
                      <a16:colId xmlns:a16="http://schemas.microsoft.com/office/drawing/2014/main" val="20007"/>
                    </a:ext>
                  </a:extLst>
                </a:gridCol>
                <a:gridCol w="77701">
                  <a:extLst>
                    <a:ext uri="{9D8B030D-6E8A-4147-A177-3AD203B41FA5}">
                      <a16:colId xmlns:a16="http://schemas.microsoft.com/office/drawing/2014/main" val="20008"/>
                    </a:ext>
                  </a:extLst>
                </a:gridCol>
                <a:gridCol w="301349">
                  <a:extLst>
                    <a:ext uri="{9D8B030D-6E8A-4147-A177-3AD203B41FA5}">
                      <a16:colId xmlns:a16="http://schemas.microsoft.com/office/drawing/2014/main" val="20009"/>
                    </a:ext>
                  </a:extLst>
                </a:gridCol>
                <a:gridCol w="64751">
                  <a:extLst>
                    <a:ext uri="{9D8B030D-6E8A-4147-A177-3AD203B41FA5}">
                      <a16:colId xmlns:a16="http://schemas.microsoft.com/office/drawing/2014/main" val="20010"/>
                    </a:ext>
                  </a:extLst>
                </a:gridCol>
                <a:gridCol w="77701">
                  <a:extLst>
                    <a:ext uri="{9D8B030D-6E8A-4147-A177-3AD203B41FA5}">
                      <a16:colId xmlns:a16="http://schemas.microsoft.com/office/drawing/2014/main" val="20011"/>
                    </a:ext>
                  </a:extLst>
                </a:gridCol>
                <a:gridCol w="301349">
                  <a:extLst>
                    <a:ext uri="{9D8B030D-6E8A-4147-A177-3AD203B41FA5}">
                      <a16:colId xmlns:a16="http://schemas.microsoft.com/office/drawing/2014/main" val="20012"/>
                    </a:ext>
                  </a:extLst>
                </a:gridCol>
                <a:gridCol w="64751">
                  <a:extLst>
                    <a:ext uri="{9D8B030D-6E8A-4147-A177-3AD203B41FA5}">
                      <a16:colId xmlns:a16="http://schemas.microsoft.com/office/drawing/2014/main" val="20013"/>
                    </a:ext>
                  </a:extLst>
                </a:gridCol>
                <a:gridCol w="77701">
                  <a:extLst>
                    <a:ext uri="{9D8B030D-6E8A-4147-A177-3AD203B41FA5}">
                      <a16:colId xmlns:a16="http://schemas.microsoft.com/office/drawing/2014/main" val="20014"/>
                    </a:ext>
                  </a:extLst>
                </a:gridCol>
                <a:gridCol w="422691">
                  <a:extLst>
                    <a:ext uri="{9D8B030D-6E8A-4147-A177-3AD203B41FA5}">
                      <a16:colId xmlns:a16="http://schemas.microsoft.com/office/drawing/2014/main" val="20015"/>
                    </a:ext>
                  </a:extLst>
                </a:gridCol>
                <a:gridCol w="64751">
                  <a:extLst>
                    <a:ext uri="{9D8B030D-6E8A-4147-A177-3AD203B41FA5}">
                      <a16:colId xmlns:a16="http://schemas.microsoft.com/office/drawing/2014/main" val="20016"/>
                    </a:ext>
                  </a:extLst>
                </a:gridCol>
                <a:gridCol w="51800">
                  <a:extLst>
                    <a:ext uri="{9D8B030D-6E8A-4147-A177-3AD203B41FA5}">
                      <a16:colId xmlns:a16="http://schemas.microsoft.com/office/drawing/2014/main" val="20017"/>
                    </a:ext>
                  </a:extLst>
                </a:gridCol>
                <a:gridCol w="77701">
                  <a:extLst>
                    <a:ext uri="{9D8B030D-6E8A-4147-A177-3AD203B41FA5}">
                      <a16:colId xmlns:a16="http://schemas.microsoft.com/office/drawing/2014/main" val="20018"/>
                    </a:ext>
                  </a:extLst>
                </a:gridCol>
                <a:gridCol w="301349">
                  <a:extLst>
                    <a:ext uri="{9D8B030D-6E8A-4147-A177-3AD203B41FA5}">
                      <a16:colId xmlns:a16="http://schemas.microsoft.com/office/drawing/2014/main" val="20019"/>
                    </a:ext>
                  </a:extLst>
                </a:gridCol>
                <a:gridCol w="64751">
                  <a:extLst>
                    <a:ext uri="{9D8B030D-6E8A-4147-A177-3AD203B41FA5}">
                      <a16:colId xmlns:a16="http://schemas.microsoft.com/office/drawing/2014/main" val="20020"/>
                    </a:ext>
                  </a:extLst>
                </a:gridCol>
                <a:gridCol w="77701">
                  <a:extLst>
                    <a:ext uri="{9D8B030D-6E8A-4147-A177-3AD203B41FA5}">
                      <a16:colId xmlns:a16="http://schemas.microsoft.com/office/drawing/2014/main" val="20021"/>
                    </a:ext>
                  </a:extLst>
                </a:gridCol>
                <a:gridCol w="301349">
                  <a:extLst>
                    <a:ext uri="{9D8B030D-6E8A-4147-A177-3AD203B41FA5}">
                      <a16:colId xmlns:a16="http://schemas.microsoft.com/office/drawing/2014/main" val="20022"/>
                    </a:ext>
                  </a:extLst>
                </a:gridCol>
                <a:gridCol w="64751">
                  <a:extLst>
                    <a:ext uri="{9D8B030D-6E8A-4147-A177-3AD203B41FA5}">
                      <a16:colId xmlns:a16="http://schemas.microsoft.com/office/drawing/2014/main" val="20023"/>
                    </a:ext>
                  </a:extLst>
                </a:gridCol>
                <a:gridCol w="77701">
                  <a:extLst>
                    <a:ext uri="{9D8B030D-6E8A-4147-A177-3AD203B41FA5}">
                      <a16:colId xmlns:a16="http://schemas.microsoft.com/office/drawing/2014/main" val="20024"/>
                    </a:ext>
                  </a:extLst>
                </a:gridCol>
                <a:gridCol w="301349">
                  <a:extLst>
                    <a:ext uri="{9D8B030D-6E8A-4147-A177-3AD203B41FA5}">
                      <a16:colId xmlns:a16="http://schemas.microsoft.com/office/drawing/2014/main" val="20025"/>
                    </a:ext>
                  </a:extLst>
                </a:gridCol>
                <a:gridCol w="64751">
                  <a:extLst>
                    <a:ext uri="{9D8B030D-6E8A-4147-A177-3AD203B41FA5}">
                      <a16:colId xmlns:a16="http://schemas.microsoft.com/office/drawing/2014/main" val="20026"/>
                    </a:ext>
                  </a:extLst>
                </a:gridCol>
                <a:gridCol w="77701">
                  <a:extLst>
                    <a:ext uri="{9D8B030D-6E8A-4147-A177-3AD203B41FA5}">
                      <a16:colId xmlns:a16="http://schemas.microsoft.com/office/drawing/2014/main" val="20027"/>
                    </a:ext>
                  </a:extLst>
                </a:gridCol>
                <a:gridCol w="301349">
                  <a:extLst>
                    <a:ext uri="{9D8B030D-6E8A-4147-A177-3AD203B41FA5}">
                      <a16:colId xmlns:a16="http://schemas.microsoft.com/office/drawing/2014/main" val="20028"/>
                    </a:ext>
                  </a:extLst>
                </a:gridCol>
                <a:gridCol w="64751">
                  <a:extLst>
                    <a:ext uri="{9D8B030D-6E8A-4147-A177-3AD203B41FA5}">
                      <a16:colId xmlns:a16="http://schemas.microsoft.com/office/drawing/2014/main" val="20029"/>
                    </a:ext>
                  </a:extLst>
                </a:gridCol>
                <a:gridCol w="77701">
                  <a:extLst>
                    <a:ext uri="{9D8B030D-6E8A-4147-A177-3AD203B41FA5}">
                      <a16:colId xmlns:a16="http://schemas.microsoft.com/office/drawing/2014/main" val="20030"/>
                    </a:ext>
                  </a:extLst>
                </a:gridCol>
                <a:gridCol w="422691">
                  <a:extLst>
                    <a:ext uri="{9D8B030D-6E8A-4147-A177-3AD203B41FA5}">
                      <a16:colId xmlns:a16="http://schemas.microsoft.com/office/drawing/2014/main" val="20031"/>
                    </a:ext>
                  </a:extLst>
                </a:gridCol>
                <a:gridCol w="64751">
                  <a:extLst>
                    <a:ext uri="{9D8B030D-6E8A-4147-A177-3AD203B41FA5}">
                      <a16:colId xmlns:a16="http://schemas.microsoft.com/office/drawing/2014/main" val="20032"/>
                    </a:ext>
                  </a:extLst>
                </a:gridCol>
                <a:gridCol w="51800">
                  <a:extLst>
                    <a:ext uri="{9D8B030D-6E8A-4147-A177-3AD203B41FA5}">
                      <a16:colId xmlns:a16="http://schemas.microsoft.com/office/drawing/2014/main" val="20033"/>
                    </a:ext>
                  </a:extLst>
                </a:gridCol>
                <a:gridCol w="77701">
                  <a:extLst>
                    <a:ext uri="{9D8B030D-6E8A-4147-A177-3AD203B41FA5}">
                      <a16:colId xmlns:a16="http://schemas.microsoft.com/office/drawing/2014/main" val="20034"/>
                    </a:ext>
                  </a:extLst>
                </a:gridCol>
                <a:gridCol w="301349">
                  <a:extLst>
                    <a:ext uri="{9D8B030D-6E8A-4147-A177-3AD203B41FA5}">
                      <a16:colId xmlns:a16="http://schemas.microsoft.com/office/drawing/2014/main" val="20035"/>
                    </a:ext>
                  </a:extLst>
                </a:gridCol>
                <a:gridCol w="64751">
                  <a:extLst>
                    <a:ext uri="{9D8B030D-6E8A-4147-A177-3AD203B41FA5}">
                      <a16:colId xmlns:a16="http://schemas.microsoft.com/office/drawing/2014/main" val="20036"/>
                    </a:ext>
                  </a:extLst>
                </a:gridCol>
                <a:gridCol w="77701">
                  <a:extLst>
                    <a:ext uri="{9D8B030D-6E8A-4147-A177-3AD203B41FA5}">
                      <a16:colId xmlns:a16="http://schemas.microsoft.com/office/drawing/2014/main" val="20037"/>
                    </a:ext>
                  </a:extLst>
                </a:gridCol>
                <a:gridCol w="301349">
                  <a:extLst>
                    <a:ext uri="{9D8B030D-6E8A-4147-A177-3AD203B41FA5}">
                      <a16:colId xmlns:a16="http://schemas.microsoft.com/office/drawing/2014/main" val="20038"/>
                    </a:ext>
                  </a:extLst>
                </a:gridCol>
                <a:gridCol w="64751">
                  <a:extLst>
                    <a:ext uri="{9D8B030D-6E8A-4147-A177-3AD203B41FA5}">
                      <a16:colId xmlns:a16="http://schemas.microsoft.com/office/drawing/2014/main" val="20039"/>
                    </a:ext>
                  </a:extLst>
                </a:gridCol>
                <a:gridCol w="77701">
                  <a:extLst>
                    <a:ext uri="{9D8B030D-6E8A-4147-A177-3AD203B41FA5}">
                      <a16:colId xmlns:a16="http://schemas.microsoft.com/office/drawing/2014/main" val="20040"/>
                    </a:ext>
                  </a:extLst>
                </a:gridCol>
                <a:gridCol w="301349">
                  <a:extLst>
                    <a:ext uri="{9D8B030D-6E8A-4147-A177-3AD203B41FA5}">
                      <a16:colId xmlns:a16="http://schemas.microsoft.com/office/drawing/2014/main" val="20041"/>
                    </a:ext>
                  </a:extLst>
                </a:gridCol>
                <a:gridCol w="64751">
                  <a:extLst>
                    <a:ext uri="{9D8B030D-6E8A-4147-A177-3AD203B41FA5}">
                      <a16:colId xmlns:a16="http://schemas.microsoft.com/office/drawing/2014/main" val="20042"/>
                    </a:ext>
                  </a:extLst>
                </a:gridCol>
                <a:gridCol w="77701">
                  <a:extLst>
                    <a:ext uri="{9D8B030D-6E8A-4147-A177-3AD203B41FA5}">
                      <a16:colId xmlns:a16="http://schemas.microsoft.com/office/drawing/2014/main" val="20043"/>
                    </a:ext>
                  </a:extLst>
                </a:gridCol>
                <a:gridCol w="301349">
                  <a:extLst>
                    <a:ext uri="{9D8B030D-6E8A-4147-A177-3AD203B41FA5}">
                      <a16:colId xmlns:a16="http://schemas.microsoft.com/office/drawing/2014/main" val="20044"/>
                    </a:ext>
                  </a:extLst>
                </a:gridCol>
                <a:gridCol w="64751">
                  <a:extLst>
                    <a:ext uri="{9D8B030D-6E8A-4147-A177-3AD203B41FA5}">
                      <a16:colId xmlns:a16="http://schemas.microsoft.com/office/drawing/2014/main" val="20045"/>
                    </a:ext>
                  </a:extLst>
                </a:gridCol>
                <a:gridCol w="77701">
                  <a:extLst>
                    <a:ext uri="{9D8B030D-6E8A-4147-A177-3AD203B41FA5}">
                      <a16:colId xmlns:a16="http://schemas.microsoft.com/office/drawing/2014/main" val="20046"/>
                    </a:ext>
                  </a:extLst>
                </a:gridCol>
                <a:gridCol w="422303">
                  <a:extLst>
                    <a:ext uri="{9D8B030D-6E8A-4147-A177-3AD203B41FA5}">
                      <a16:colId xmlns:a16="http://schemas.microsoft.com/office/drawing/2014/main" val="20047"/>
                    </a:ext>
                  </a:extLst>
                </a:gridCol>
                <a:gridCol w="64751">
                  <a:extLst>
                    <a:ext uri="{9D8B030D-6E8A-4147-A177-3AD203B41FA5}">
                      <a16:colId xmlns:a16="http://schemas.microsoft.com/office/drawing/2014/main" val="20048"/>
                    </a:ext>
                  </a:extLst>
                </a:gridCol>
              </a:tblGrid>
              <a:tr h="101620">
                <a:tc gridSpan="5">
                  <a:txBody>
                    <a:bodyPr/>
                    <a:lstStyle/>
                    <a:p>
                      <a:pPr algn="l">
                        <a:lnSpc>
                          <a:spcPct val="83000"/>
                        </a:lnSpc>
                      </a:pPr>
                      <a:r>
                        <a:rPr sz="700" b="0" i="0">
                          <a:solidFill>
                            <a:srgbClr val="000000"/>
                          </a:solidFill>
                          <a:latin typeface="Times New Roman"/>
                        </a:rPr>
                        <a:t>(US$ in thousands, except percentages)</a:t>
                      </a:r>
                    </a:p>
                  </a:txBody>
                  <a:tcPr marL="381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47485">
                <a:tc>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1"/>
                  </a:ext>
                </a:extLst>
              </a:tr>
              <a:tr h="47485">
                <a:tc>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2"/>
                  </a:ext>
                </a:extLst>
              </a:tr>
              <a:tr h="101620">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700" b="1" i="0">
                          <a:solidFill>
                            <a:srgbClr val="000000"/>
                          </a:solidFill>
                          <a:latin typeface="Times New Roman"/>
                        </a:rPr>
                        <a:t>2017 (ASC 605)</a:t>
                      </a:r>
                    </a:p>
                  </a:txBody>
                  <a:tcPr marL="0" marR="0" marT="0" marB="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2017 (ASC 605)</a:t>
                      </a:r>
                    </a:p>
                  </a:txBody>
                  <a:tcPr marL="381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700" b="1" i="0">
                          <a:solidFill>
                            <a:srgbClr val="000000"/>
                          </a:solidFill>
                          <a:latin typeface="Times New Roman"/>
                        </a:rPr>
                        <a:t>2018 (ASC 606)</a:t>
                      </a:r>
                    </a:p>
                  </a:txBody>
                  <a:tcPr marL="0" marR="0" marT="0" marB="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2018 (ASC 606)</a:t>
                      </a:r>
                    </a:p>
                  </a:txBody>
                  <a:tcPr marL="381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700" b="1" i="0">
                          <a:solidFill>
                            <a:srgbClr val="000000"/>
                          </a:solidFill>
                          <a:latin typeface="Times New Roman"/>
                        </a:rPr>
                        <a:t>2019</a:t>
                      </a:r>
                    </a:p>
                  </a:txBody>
                  <a:tcPr marL="0" marR="0" marT="0" marB="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2019</a:t>
                      </a:r>
                    </a:p>
                  </a:txBody>
                  <a:tcPr marL="381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3"/>
                  </a:ext>
                </a:extLst>
              </a:tr>
              <a:tr h="47485">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4"/>
                  </a:ext>
                </a:extLst>
              </a:tr>
              <a:tr h="129874">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700" b="1" i="0">
                          <a:solidFill>
                            <a:srgbClr val="000000"/>
                          </a:solidFill>
                          <a:latin typeface="Times New Roman"/>
                        </a:rPr>
                        <a:t>Q1</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Q1</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Q2</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Q2</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Q3</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Q3</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Q4</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Q4</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FY</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FY</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700" b="1" i="0">
                          <a:solidFill>
                            <a:srgbClr val="000000"/>
                          </a:solidFill>
                          <a:latin typeface="Times New Roman"/>
                        </a:rPr>
                        <a:t>Q1</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Q1</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Q2</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Q2</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Q3</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Q3</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Q4</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Q4</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FY</a:t>
                      </a:r>
                    </a:p>
                  </a:txBody>
                  <a:tcPr marL="0" marR="38100" marT="0" marB="25400" anchor="b">
                    <a:lnL>
                      <a:noFill/>
                    </a:lnL>
                    <a:lnR>
                      <a:noFill/>
                    </a:lnR>
                    <a:lnT>
                      <a:noFill/>
                    </a:lnT>
                    <a:lnB w="254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FY</a:t>
                      </a:r>
                    </a:p>
                  </a:txBody>
                  <a:tcPr marL="38100" marR="38100" marT="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2540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800" b="1" i="0">
                          <a:solidFill>
                            <a:srgbClr val="000000"/>
                          </a:solidFill>
                          <a:latin typeface="Times New Roman"/>
                        </a:rPr>
                        <a:t>Q1</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800" b="1" i="0">
                          <a:solidFill>
                            <a:srgbClr val="000000"/>
                          </a:solidFill>
                          <a:latin typeface="Times New Roman"/>
                        </a:rPr>
                        <a:t>Q1</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800" b="1" i="0">
                          <a:solidFill>
                            <a:srgbClr val="000000"/>
                          </a:solidFill>
                          <a:latin typeface="Times New Roman"/>
                        </a:rPr>
                        <a:t>Q2</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800" b="1" i="0">
                          <a:solidFill>
                            <a:srgbClr val="000000"/>
                          </a:solidFill>
                          <a:latin typeface="Times New Roman"/>
                        </a:rPr>
                        <a:t>Q2</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800" b="1" i="0">
                          <a:solidFill>
                            <a:srgbClr val="000000"/>
                          </a:solidFill>
                          <a:latin typeface="Times New Roman"/>
                        </a:rPr>
                        <a:t>Q3</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800" b="1" i="0">
                          <a:solidFill>
                            <a:srgbClr val="000000"/>
                          </a:solidFill>
                          <a:latin typeface="Times New Roman"/>
                        </a:rPr>
                        <a:t>Q3</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800" b="1" i="0">
                          <a:solidFill>
                            <a:srgbClr val="000000"/>
                          </a:solidFill>
                          <a:latin typeface="Times New Roman"/>
                        </a:rPr>
                        <a:t>Q4</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800" b="1" i="0">
                          <a:solidFill>
                            <a:srgbClr val="000000"/>
                          </a:solidFill>
                          <a:latin typeface="Times New Roman"/>
                        </a:rPr>
                        <a:t>Q4</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tc gridSpan="3">
                  <a:txBody>
                    <a:bodyPr/>
                    <a:lstStyle/>
                    <a:p>
                      <a:pPr indent="38100" algn="ctr">
                        <a:lnSpc>
                          <a:spcPct val="83000"/>
                        </a:lnSpc>
                      </a:pPr>
                      <a:r>
                        <a:rPr sz="800" b="1" i="0">
                          <a:solidFill>
                            <a:srgbClr val="000000"/>
                          </a:solidFill>
                          <a:latin typeface="Times New Roman"/>
                        </a:rPr>
                        <a:t>YTD</a:t>
                      </a:r>
                    </a:p>
                  </a:txBody>
                  <a:tcPr marL="0" marR="38100" marT="0" marB="12700" anchor="b">
                    <a:lnL>
                      <a:noFill/>
                    </a:lnL>
                    <a:lnR>
                      <a:noFill/>
                    </a:lnR>
                    <a:lnT>
                      <a:noFill/>
                    </a:lnT>
                    <a:lnB w="25400" cmpd="sng">
                      <a:solidFill>
                        <a:srgbClr val="000000"/>
                      </a:solidFill>
                      <a:prstDash val="solid"/>
                    </a:lnB>
                    <a:noFill/>
                  </a:tcPr>
                </a:tc>
                <a:tc hMerge="1">
                  <a:txBody>
                    <a:bodyPr/>
                    <a:lstStyle/>
                    <a:p>
                      <a:pPr algn="ctr">
                        <a:lnSpc>
                          <a:spcPct val="83000"/>
                        </a:lnSpc>
                      </a:pPr>
                      <a:r>
                        <a:rPr sz="800" b="1" i="0">
                          <a:solidFill>
                            <a:srgbClr val="000000"/>
                          </a:solidFill>
                          <a:latin typeface="Times New Roman"/>
                        </a:rPr>
                        <a:t>YTD</a:t>
                      </a:r>
                    </a:p>
                  </a:txBody>
                  <a:tcPr marL="38100" marR="38100" marT="0" marB="12700" anchor="b">
                    <a:lnL>
                      <a:noFill/>
                    </a:lnL>
                    <a:lnR>
                      <a:noFill/>
                    </a:lnR>
                    <a:lnT>
                      <a:noFill/>
                    </a:lnT>
                    <a:lnB w="25400" cmpd="sng">
                      <a:solidFill>
                        <a:srgbClr val="000000"/>
                      </a:solidFill>
                      <a:prstDash val="solid"/>
                    </a:lnB>
                    <a:noFill/>
                  </a:tcPr>
                </a:tc>
                <a:tc hMerge="1">
                  <a:txBody>
                    <a:bodyPr/>
                    <a:lstStyle/>
                    <a:p>
                      <a:endParaRPr sz="100" dirty="0"/>
                    </a:p>
                  </a:txBody>
                  <a:tcPr marL="0" marR="0" marT="0" marB="1270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5"/>
                  </a:ext>
                </a:extLst>
              </a:tr>
              <a:tr h="47485">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6"/>
                  </a:ext>
                </a:extLst>
              </a:tr>
              <a:tr h="129874">
                <a:tc gridSpan="11">
                  <a:txBody>
                    <a:bodyPr/>
                    <a:lstStyle/>
                    <a:p>
                      <a:pPr algn="l">
                        <a:lnSpc>
                          <a:spcPct val="83000"/>
                        </a:lnSpc>
                      </a:pPr>
                      <a:r>
                        <a:rPr sz="700" b="1" i="0">
                          <a:solidFill>
                            <a:srgbClr val="000000"/>
                          </a:solidFill>
                          <a:latin typeface="Times New Roman"/>
                        </a:rPr>
                        <a:t>ADVERTISING AND COMMUNICATIONS GROUP</a:t>
                      </a:r>
                    </a:p>
                  </a:txBody>
                  <a:tcPr marL="38100" marR="0" marT="0" marB="0" anchor="ctr">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7"/>
                  </a:ext>
                </a:extLst>
              </a:tr>
              <a:tr h="140083">
                <a:tc>
                  <a:txBody>
                    <a:bodyPr/>
                    <a:lstStyle/>
                    <a:p>
                      <a:pPr algn="l">
                        <a:lnSpc>
                          <a:spcPct val="83000"/>
                        </a:lnSpc>
                      </a:pPr>
                      <a:r>
                        <a:rPr sz="700" b="0" i="0">
                          <a:solidFill>
                            <a:srgbClr val="000000"/>
                          </a:solidFill>
                          <a:latin typeface="Times New Roman"/>
                        </a:rPr>
                        <a:t>Revenue</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gridSpan="3">
                  <a:txBody>
                    <a:bodyPr/>
                    <a:lstStyle/>
                    <a:p>
                      <a:pPr indent="38100" algn="r">
                        <a:lnSpc>
                          <a:spcPct val="83000"/>
                        </a:lnSpc>
                      </a:pPr>
                      <a:r>
                        <a:rPr sz="700" b="0" i="0">
                          <a:solidFill>
                            <a:srgbClr val="000000"/>
                          </a:solidFill>
                          <a:latin typeface="Times New Roman"/>
                        </a:rPr>
                        <a:t>$344,700</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$344,700</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$390,532</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$390,532</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$375,800</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$375,800</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$402,747</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$402,747</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$1,513,779</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$1,513,779</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r">
                        <a:lnSpc>
                          <a:spcPct val="83000"/>
                        </a:lnSpc>
                      </a:pPr>
                      <a:r>
                        <a:rPr sz="700" b="0" i="0">
                          <a:solidFill>
                            <a:srgbClr val="000000"/>
                          </a:solidFill>
                          <a:latin typeface="Times New Roman"/>
                        </a:rPr>
                        <a:t>$326,968</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$326,968</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$379,743</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$379,743</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$375,830</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$375,830</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$393,662</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$393,662</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$1,476,203</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$1,476,203</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r">
                        <a:lnSpc>
                          <a:spcPct val="83000"/>
                        </a:lnSpc>
                      </a:pPr>
                      <a:r>
                        <a:rPr sz="700" b="0" i="0">
                          <a:solidFill>
                            <a:srgbClr val="000000"/>
                          </a:solidFill>
                          <a:latin typeface="Times New Roman"/>
                        </a:rPr>
                        <a:t>$328,791</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$328,791</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$362,130</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$362,130</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$342,907</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$342,907</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$381,975</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$381,975</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$1,415,803</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$1,415,803</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extLst>
                  <a:ext uri="{0D108BD9-81ED-4DB2-BD59-A6C34878D82A}">
                    <a16:rowId xmlns:a16="http://schemas.microsoft.com/office/drawing/2014/main" val="10008"/>
                  </a:ext>
                </a:extLst>
              </a:tr>
              <a:tr h="109336">
                <a:tc>
                  <a:txBody>
                    <a:bodyPr/>
                    <a:lstStyle/>
                    <a:p>
                      <a:pPr algn="l">
                        <a:lnSpc>
                          <a:spcPct val="83000"/>
                        </a:lnSpc>
                      </a:pPr>
                      <a:r>
                        <a:rPr sz="700" b="0" i="0">
                          <a:solidFill>
                            <a:srgbClr val="000000"/>
                          </a:solidFill>
                          <a:latin typeface="Times New Roman"/>
                        </a:rPr>
                        <a:t>Operating income (loss)</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16,969</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36,069</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47,944</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71,833</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172,815</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(561</a:t>
                      </a:r>
                    </a:p>
                  </a:txBody>
                  <a:tcPr marL="0" marR="0" marT="0" marB="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43,912</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20,642</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860</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64,853</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20,504</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40,073</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38,532</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26,899</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126,008</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9"/>
                  </a:ext>
                </a:extLst>
              </a:tr>
              <a:tr h="109336">
                <a:tc>
                  <a:txBody>
                    <a:bodyPr/>
                    <a:lstStyle/>
                    <a:p>
                      <a:pPr algn="l">
                        <a:lnSpc>
                          <a:spcPct val="83000"/>
                        </a:lnSpc>
                      </a:pPr>
                      <a:r>
                        <a:rPr sz="700" b="0" i="0">
                          <a:solidFill>
                            <a:srgbClr val="000000"/>
                          </a:solidFill>
                          <a:latin typeface="Times New Roman"/>
                        </a:rPr>
                        <a:t>Depreciation and amortization</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10,588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10,467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10,997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10,324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42,376</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12,151</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11,543</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10,935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10,805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45,434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8,621</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10,442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9,176</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9,222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37,461</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0"/>
                  </a:ext>
                </a:extLst>
              </a:tr>
              <a:tr h="172626">
                <a:tc>
                  <a:txBody>
                    <a:bodyPr/>
                    <a:lstStyle/>
                    <a:p>
                      <a:pPr algn="l">
                        <a:lnSpc>
                          <a:spcPct val="83000"/>
                        </a:lnSpc>
                      </a:pPr>
                      <a:r>
                        <a:rPr sz="700" b="0" i="0">
                          <a:solidFill>
                            <a:srgbClr val="000000"/>
                          </a:solidFill>
                          <a:latin typeface="Times New Roman"/>
                        </a:rPr>
                        <a:t>Goodwill and other asset impairment</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3,238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3,238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21,008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56,732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77,740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1,944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5,028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6,972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1"/>
                  </a:ext>
                </a:extLst>
              </a:tr>
              <a:tr h="109336">
                <a:tc>
                  <a:txBody>
                    <a:bodyPr/>
                    <a:lstStyle/>
                    <a:p>
                      <a:pPr algn="l">
                        <a:lnSpc>
                          <a:spcPct val="83000"/>
                        </a:lnSpc>
                      </a:pPr>
                      <a:r>
                        <a:rPr sz="700" b="0" i="0">
                          <a:solidFill>
                            <a:srgbClr val="000000"/>
                          </a:solidFill>
                          <a:latin typeface="Times New Roman"/>
                        </a:rPr>
                        <a:t>Stock-based compensation</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4,345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5,023</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5,903</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6,945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22,216</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3,789</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4,382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4,622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964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13,757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4,545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2,442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5,193</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16,980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29,160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2"/>
                  </a:ext>
                </a:extLst>
              </a:tr>
              <a:tr h="209530">
                <a:tc>
                  <a:txBody>
                    <a:bodyPr/>
                    <a:lstStyle/>
                    <a:p>
                      <a:pPr algn="l">
                        <a:lnSpc>
                          <a:spcPct val="83000"/>
                        </a:lnSpc>
                      </a:pPr>
                      <a:r>
                        <a:rPr sz="700" b="0" i="0">
                          <a:solidFill>
                            <a:srgbClr val="000000"/>
                          </a:solidFill>
                          <a:latin typeface="Times New Roman"/>
                        </a:rPr>
                        <a:t>Deferred acquisition consideration adjustments</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11,431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4,306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(2,462</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(18,173</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(4,898</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2,586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(5,067</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11,003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(8,979</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(457</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(7,643</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2,073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1,943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9,030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5,403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13"/>
                  </a:ext>
                </a:extLst>
              </a:tr>
              <a:tr h="172626">
                <a:tc>
                  <a:txBody>
                    <a:bodyPr/>
                    <a:lstStyle/>
                    <a:p>
                      <a:pPr algn="l">
                        <a:lnSpc>
                          <a:spcPct val="83000"/>
                        </a:lnSpc>
                      </a:pPr>
                      <a:r>
                        <a:rPr sz="700" b="0" i="0">
                          <a:solidFill>
                            <a:srgbClr val="000000"/>
                          </a:solidFill>
                          <a:latin typeface="Times New Roman"/>
                        </a:rPr>
                        <a:t>Distributions from non-consolidated affiliates</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(250</a:t>
                      </a:r>
                    </a:p>
                  </a:txBody>
                  <a:tcPr marL="0" marR="0" marT="0" marB="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(250</a:t>
                      </a:r>
                    </a:p>
                  </a:txBody>
                  <a:tcPr marL="0" marR="0" marT="0" marB="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4"/>
                  </a:ext>
                </a:extLst>
              </a:tr>
              <a:tr h="109336">
                <a:tc>
                  <a:txBody>
                    <a:bodyPr/>
                    <a:lstStyle/>
                    <a:p>
                      <a:pPr algn="l">
                        <a:lnSpc>
                          <a:spcPct val="83000"/>
                        </a:lnSpc>
                      </a:pPr>
                      <a:r>
                        <a:rPr sz="700" b="0" i="0">
                          <a:solidFill>
                            <a:srgbClr val="000000"/>
                          </a:solidFill>
                          <a:latin typeface="Times New Roman"/>
                        </a:rPr>
                        <a:t>Other items, net</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5"/>
                  </a:ext>
                </a:extLst>
              </a:tr>
              <a:tr h="129874">
                <a:tc>
                  <a:txBody>
                    <a:bodyPr/>
                    <a:lstStyle/>
                    <a:p>
                      <a:pPr algn="l">
                        <a:lnSpc>
                          <a:spcPct val="83000"/>
                        </a:lnSpc>
                      </a:pPr>
                      <a:r>
                        <a:rPr sz="700" b="1" i="0">
                          <a:solidFill>
                            <a:srgbClr val="000000"/>
                          </a:solidFill>
                          <a:latin typeface="Times New Roman"/>
                        </a:rPr>
                        <a:t>Adjusted EBITDA </a:t>
                      </a:r>
                      <a:r>
                        <a:rPr sz="700" b="1" i="0" baseline="30000">
                          <a:solidFill>
                            <a:srgbClr val="000000"/>
                          </a:solidFill>
                          <a:latin typeface="Times New Roman"/>
                        </a:rPr>
                        <a:t>(1)</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43,334</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55,969</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62,382</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74,167</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235,852</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17,965</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54,770</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68,210</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60,382</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201,327</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26,027</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55,030</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56,538</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67,159</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204,754</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w="12700" cmpd="sng">
                      <a:solidFill>
                        <a:srgbClr val="000000"/>
                      </a:solidFill>
                      <a:prstDash val="solid"/>
                    </a:lnT>
                    <a:lnB>
                      <a:noFill/>
                    </a:lnB>
                    <a:noFill/>
                  </a:tcPr>
                </a:tc>
                <a:extLst>
                  <a:ext uri="{0D108BD9-81ED-4DB2-BD59-A6C34878D82A}">
                    <a16:rowId xmlns:a16="http://schemas.microsoft.com/office/drawing/2014/main" val="10016"/>
                  </a:ext>
                </a:extLst>
              </a:tr>
              <a:tr h="47485">
                <a:tc>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extLst>
                  <a:ext uri="{0D108BD9-81ED-4DB2-BD59-A6C34878D82A}">
                    <a16:rowId xmlns:a16="http://schemas.microsoft.com/office/drawing/2014/main" val="10017"/>
                  </a:ext>
                </a:extLst>
              </a:tr>
              <a:tr h="129874">
                <a:tc>
                  <a:txBody>
                    <a:bodyPr/>
                    <a:lstStyle/>
                    <a:p>
                      <a:pPr algn="l">
                        <a:lnSpc>
                          <a:spcPct val="83000"/>
                        </a:lnSpc>
                      </a:pPr>
                      <a:r>
                        <a:rPr sz="800" b="1" i="0">
                          <a:solidFill>
                            <a:srgbClr val="000000"/>
                          </a:solidFill>
                          <a:latin typeface="Times New Roman"/>
                        </a:rPr>
                        <a:t>CORPORATE GROUP</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extLst>
                  <a:ext uri="{0D108BD9-81ED-4DB2-BD59-A6C34878D82A}">
                    <a16:rowId xmlns:a16="http://schemas.microsoft.com/office/drawing/2014/main" val="10018"/>
                  </a:ext>
                </a:extLst>
              </a:tr>
              <a:tr h="109336">
                <a:tc>
                  <a:txBody>
                    <a:bodyPr/>
                    <a:lstStyle/>
                    <a:p>
                      <a:pPr algn="l">
                        <a:lnSpc>
                          <a:spcPct val="83000"/>
                        </a:lnSpc>
                      </a:pPr>
                      <a:r>
                        <a:rPr sz="700" b="0" i="0">
                          <a:solidFill>
                            <a:srgbClr val="000000"/>
                          </a:solidFill>
                          <a:latin typeface="Times New Roman"/>
                        </a:rPr>
                        <a:t>Revenue</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9"/>
                  </a:ext>
                </a:extLst>
              </a:tr>
              <a:tr h="140083">
                <a:tc>
                  <a:txBody>
                    <a:bodyPr/>
                    <a:lstStyle/>
                    <a:p>
                      <a:pPr algn="l">
                        <a:lnSpc>
                          <a:spcPct val="83000"/>
                        </a:lnSpc>
                      </a:pPr>
                      <a:r>
                        <a:rPr sz="700" b="0" i="0">
                          <a:solidFill>
                            <a:srgbClr val="000000"/>
                          </a:solidFill>
                          <a:latin typeface="Times New Roman"/>
                        </a:rPr>
                        <a:t>Operating loss</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(8,570</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(9,688</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(10,724</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(11,874</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(40,856</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(14,072</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(13,140</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(18,024</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(9,921</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(55,157</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(4,823</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(16,631</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(9,111</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(15,203</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(45,768</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20"/>
                  </a:ext>
                </a:extLst>
              </a:tr>
              <a:tr h="109336">
                <a:tc>
                  <a:txBody>
                    <a:bodyPr/>
                    <a:lstStyle/>
                    <a:p>
                      <a:pPr algn="l">
                        <a:lnSpc>
                          <a:spcPct val="83000"/>
                        </a:lnSpc>
                      </a:pPr>
                      <a:r>
                        <a:rPr sz="700" b="0" i="0">
                          <a:solidFill>
                            <a:srgbClr val="000000"/>
                          </a:solidFill>
                          <a:latin typeface="Times New Roman"/>
                        </a:rPr>
                        <a:t>Depreciation and amortization</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310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299</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255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234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1,098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224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160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199</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179</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762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217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221</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192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238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868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1"/>
                  </a:ext>
                </a:extLst>
              </a:tr>
              <a:tr h="172626">
                <a:tc>
                  <a:txBody>
                    <a:bodyPr/>
                    <a:lstStyle/>
                    <a:p>
                      <a:pPr algn="l">
                        <a:lnSpc>
                          <a:spcPct val="83000"/>
                        </a:lnSpc>
                      </a:pPr>
                      <a:r>
                        <a:rPr sz="700" b="0" i="0">
                          <a:solidFill>
                            <a:srgbClr val="000000"/>
                          </a:solidFill>
                          <a:latin typeface="Times New Roman"/>
                        </a:rPr>
                        <a:t>Goodwill and other asset impairment</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1,177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1,177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2,317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2,317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847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847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2"/>
                  </a:ext>
                </a:extLst>
              </a:tr>
              <a:tr h="109336">
                <a:tc>
                  <a:txBody>
                    <a:bodyPr/>
                    <a:lstStyle/>
                    <a:p>
                      <a:pPr algn="l">
                        <a:lnSpc>
                          <a:spcPct val="83000"/>
                        </a:lnSpc>
                      </a:pPr>
                      <a:r>
                        <a:rPr sz="700" b="0" i="0">
                          <a:solidFill>
                            <a:srgbClr val="000000"/>
                          </a:solidFill>
                          <a:latin typeface="Times New Roman"/>
                        </a:rPr>
                        <a:t>Stock-based compensation</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605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517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477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535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2,134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1,248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1,221</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1,620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570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4,659</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(1,573</a:t>
                      </a:r>
                    </a:p>
                  </a:txBody>
                  <a:tcPr marL="0" marR="0" marT="0" marB="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1,192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833</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1,428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1,880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3"/>
                  </a:ext>
                </a:extLst>
              </a:tr>
              <a:tr h="209530">
                <a:tc>
                  <a:txBody>
                    <a:bodyPr/>
                    <a:lstStyle/>
                    <a:p>
                      <a:pPr algn="l">
                        <a:lnSpc>
                          <a:spcPct val="83000"/>
                        </a:lnSpc>
                      </a:pPr>
                      <a:r>
                        <a:rPr sz="700" b="0" i="0">
                          <a:solidFill>
                            <a:srgbClr val="000000"/>
                          </a:solidFill>
                          <a:latin typeface="Times New Roman"/>
                        </a:rPr>
                        <a:t>Distributions from non-consolidated affiliates</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1,118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2,716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3,834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478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270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779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2,219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2,298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24"/>
                  </a:ext>
                </a:extLst>
              </a:tr>
              <a:tr h="109336">
                <a:tc>
                  <a:txBody>
                    <a:bodyPr/>
                    <a:lstStyle/>
                    <a:p>
                      <a:pPr algn="l">
                        <a:lnSpc>
                          <a:spcPct val="83000"/>
                        </a:lnSpc>
                      </a:pPr>
                      <a:r>
                        <a:rPr sz="700" b="0" i="0">
                          <a:solidFill>
                            <a:srgbClr val="000000"/>
                          </a:solidFill>
                          <a:latin typeface="Times New Roman"/>
                        </a:rPr>
                        <a:t>Other items, net</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135</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(100</a:t>
                      </a:r>
                    </a:p>
                  </a:txBody>
                  <a:tcPr marL="0" marR="0" marT="0" marB="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330</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(112</a:t>
                      </a:r>
                    </a:p>
                  </a:txBody>
                  <a:tcPr marL="0" marR="0" marT="0" marB="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253</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122</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(68</a:t>
                      </a:r>
                    </a:p>
                  </a:txBody>
                  <a:tcPr marL="0" marR="0" marT="0" marB="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7,346</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479</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7,879</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1,626</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6,594</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705</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349</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9,274</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25"/>
                  </a:ext>
                </a:extLst>
              </a:tr>
              <a:tr h="129874">
                <a:tc>
                  <a:txBody>
                    <a:bodyPr/>
                    <a:lstStyle/>
                    <a:p>
                      <a:pPr algn="l">
                        <a:lnSpc>
                          <a:spcPct val="83000"/>
                        </a:lnSpc>
                      </a:pPr>
                      <a:r>
                        <a:rPr sz="700" b="1" i="0">
                          <a:solidFill>
                            <a:srgbClr val="000000"/>
                          </a:solidFill>
                          <a:latin typeface="Times New Roman"/>
                        </a:rPr>
                        <a:t>Adjusted EBITDA </a:t>
                      </a:r>
                      <a:r>
                        <a:rPr sz="700" b="1" i="0" baseline="30000">
                          <a:solidFill>
                            <a:srgbClr val="000000"/>
                          </a:solidFill>
                          <a:latin typeface="Times New Roman"/>
                        </a:rPr>
                        <a:t>(1)</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(7,521</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(8,971</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(8,544</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(7,324</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(32,360</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(10,141</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(11,816</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(8,381</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(8,423</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(38,761</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(4,553</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(8,593</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(7,333</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(10,122</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a:noFill/>
                    </a:lnB>
                    <a:noFill/>
                  </a:tcPr>
                </a:tc>
                <a:tc>
                  <a:txBody>
                    <a:bodyPr/>
                    <a:lstStyle/>
                    <a:p>
                      <a:pPr algn="r">
                        <a:lnSpc>
                          <a:spcPct val="83000"/>
                        </a:lnSpc>
                      </a:pPr>
                      <a:r>
                        <a:rPr sz="700" b="1" i="0">
                          <a:solidFill>
                            <a:srgbClr val="000000"/>
                          </a:solidFill>
                          <a:latin typeface="Times New Roman"/>
                        </a:rPr>
                        <a:t>(30,601</a:t>
                      </a:r>
                    </a:p>
                  </a:txBody>
                  <a:tcPr marL="0" marR="0" marT="0" marB="0" anchor="ctr">
                    <a:lnL>
                      <a:noFill/>
                    </a:lnL>
                    <a:lnR>
                      <a:noFill/>
                    </a:lnR>
                    <a:lnT w="12700" cmpd="sng">
                      <a:solidFill>
                        <a:srgbClr val="000000"/>
                      </a:solidFill>
                      <a:prstDash val="solid"/>
                    </a:lnT>
                    <a:lnB>
                      <a:noFill/>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a:noFill/>
                    </a:lnB>
                    <a:noFill/>
                  </a:tcPr>
                </a:tc>
                <a:extLst>
                  <a:ext uri="{0D108BD9-81ED-4DB2-BD59-A6C34878D82A}">
                    <a16:rowId xmlns:a16="http://schemas.microsoft.com/office/drawing/2014/main" val="10026"/>
                  </a:ext>
                </a:extLst>
              </a:tr>
              <a:tr h="47485">
                <a:tc>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extLst>
                  <a:ext uri="{0D108BD9-81ED-4DB2-BD59-A6C34878D82A}">
                    <a16:rowId xmlns:a16="http://schemas.microsoft.com/office/drawing/2014/main" val="10027"/>
                  </a:ext>
                </a:extLst>
              </a:tr>
              <a:tr h="129874">
                <a:tc>
                  <a:txBody>
                    <a:bodyPr/>
                    <a:lstStyle/>
                    <a:p>
                      <a:pPr algn="l">
                        <a:lnSpc>
                          <a:spcPct val="83000"/>
                        </a:lnSpc>
                      </a:pPr>
                      <a:r>
                        <a:rPr sz="800" b="1" i="0">
                          <a:solidFill>
                            <a:srgbClr val="000000"/>
                          </a:solidFill>
                          <a:latin typeface="Times New Roman"/>
                        </a:rPr>
                        <a:t>TOTAL</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gridSpan="3">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tc hMerge="1">
                  <a:txBody>
                    <a:bodyPr/>
                    <a:lstStyle/>
                    <a:p>
                      <a:endParaRPr sz="100" dirty="0"/>
                    </a:p>
                  </a:txBody>
                  <a:tcPr marL="0" marR="0" marT="0" marB="0" anchor="ctr">
                    <a:lnL>
                      <a:noFill/>
                    </a:lnL>
                    <a:lnR>
                      <a:noFill/>
                    </a:lnR>
                    <a:lnT>
                      <a:noFill/>
                    </a:lnT>
                    <a:lnB>
                      <a:noFill/>
                    </a:lnB>
                    <a:noFill/>
                  </a:tcPr>
                </a:tc>
                <a:extLst>
                  <a:ext uri="{0D108BD9-81ED-4DB2-BD59-A6C34878D82A}">
                    <a16:rowId xmlns:a16="http://schemas.microsoft.com/office/drawing/2014/main" val="10028"/>
                  </a:ext>
                </a:extLst>
              </a:tr>
              <a:tr h="140083">
                <a:tc>
                  <a:txBody>
                    <a:bodyPr/>
                    <a:lstStyle/>
                    <a:p>
                      <a:pPr algn="l">
                        <a:lnSpc>
                          <a:spcPct val="83000"/>
                        </a:lnSpc>
                      </a:pPr>
                      <a:r>
                        <a:rPr sz="700" b="0" i="0">
                          <a:solidFill>
                            <a:srgbClr val="000000"/>
                          </a:solidFill>
                          <a:latin typeface="Times New Roman"/>
                        </a:rPr>
                        <a:t>Revenue</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gridSpan="3">
                  <a:txBody>
                    <a:bodyPr/>
                    <a:lstStyle/>
                    <a:p>
                      <a:pPr indent="38100" algn="r">
                        <a:lnSpc>
                          <a:spcPct val="83000"/>
                        </a:lnSpc>
                      </a:pPr>
                      <a:r>
                        <a:rPr sz="700" b="0" i="0">
                          <a:solidFill>
                            <a:srgbClr val="000000"/>
                          </a:solidFill>
                          <a:latin typeface="Times New Roman"/>
                        </a:rPr>
                        <a:t>$344,700</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$344,700</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$390,532</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$390,532</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$375,800</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$375,800</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$402,747</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$402,747</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$1,513,779</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$1,513,779</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r">
                        <a:lnSpc>
                          <a:spcPct val="83000"/>
                        </a:lnSpc>
                      </a:pPr>
                      <a:r>
                        <a:rPr sz="700" b="0" i="0">
                          <a:solidFill>
                            <a:srgbClr val="000000"/>
                          </a:solidFill>
                          <a:latin typeface="Times New Roman"/>
                        </a:rPr>
                        <a:t>$326,968</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$326,968</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$379,743</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$379,743</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$375,830</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$375,830</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$393,662</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$393,662</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$1,476,203</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$1,476,203</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r">
                        <a:lnSpc>
                          <a:spcPct val="83000"/>
                        </a:lnSpc>
                      </a:pPr>
                      <a:r>
                        <a:rPr sz="700" b="0" i="0">
                          <a:solidFill>
                            <a:srgbClr val="000000"/>
                          </a:solidFill>
                          <a:latin typeface="Times New Roman"/>
                        </a:rPr>
                        <a:t>$328,791</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$328,791</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$362,130</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$362,130</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$342,907</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$342,907</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$381,975</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$381,975</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tc gridSpan="3">
                  <a:txBody>
                    <a:bodyPr/>
                    <a:lstStyle/>
                    <a:p>
                      <a:pPr indent="38100" algn="r">
                        <a:lnSpc>
                          <a:spcPct val="83000"/>
                        </a:lnSpc>
                      </a:pPr>
                      <a:r>
                        <a:rPr sz="700" b="0" i="0">
                          <a:solidFill>
                            <a:srgbClr val="000000"/>
                          </a:solidFill>
                          <a:latin typeface="Times New Roman"/>
                        </a:rPr>
                        <a:t>$1,415,803</a:t>
                      </a:r>
                    </a:p>
                  </a:txBody>
                  <a:tcPr marL="0" marR="38100" marT="0" marB="0" anchor="ctr">
                    <a:lnL>
                      <a:noFill/>
                    </a:lnL>
                    <a:lnR>
                      <a:noFill/>
                    </a:lnR>
                    <a:lnT>
                      <a:noFill/>
                    </a:lnT>
                    <a:lnB w="12700" cmpd="sng">
                      <a:solidFill>
                        <a:srgbClr val="000000"/>
                      </a:solidFill>
                      <a:prstDash val="solid"/>
                    </a:lnB>
                    <a:noFill/>
                  </a:tcPr>
                </a:tc>
                <a:tc hMerge="1">
                  <a:txBody>
                    <a:bodyPr/>
                    <a:lstStyle/>
                    <a:p>
                      <a:pPr algn="r">
                        <a:lnSpc>
                          <a:spcPct val="83000"/>
                        </a:lnSpc>
                      </a:pPr>
                      <a:r>
                        <a:rPr sz="700" b="0" i="0">
                          <a:solidFill>
                            <a:srgbClr val="000000"/>
                          </a:solidFill>
                          <a:latin typeface="Times New Roman"/>
                        </a:rPr>
                        <a:t>$1,415,803</a:t>
                      </a:r>
                    </a:p>
                  </a:txBody>
                  <a:tcPr marL="38100" marR="38100" marT="0" marB="0" anchor="ctr">
                    <a:lnL>
                      <a:noFill/>
                    </a:lnL>
                    <a:lnR>
                      <a:noFill/>
                    </a:lnR>
                    <a:lnT>
                      <a:noFill/>
                    </a:lnT>
                    <a:lnB w="12700" cmpd="sng">
                      <a:solidFill>
                        <a:srgbClr val="000000"/>
                      </a:solidFill>
                      <a:prstDash val="solid"/>
                    </a:lnB>
                    <a:noFill/>
                  </a:tcPr>
                </a:tc>
                <a:tc hMerge="1">
                  <a:txBody>
                    <a:bodyPr/>
                    <a:lstStyle/>
                    <a:p>
                      <a:endParaRPr sz="100" dirty="0"/>
                    </a:p>
                  </a:txBody>
                  <a:tcPr marL="0" marR="0" marT="0" marB="0" anchor="ctr">
                    <a:lnL>
                      <a:noFill/>
                    </a:lnL>
                    <a:lnR>
                      <a:noFill/>
                    </a:lnR>
                    <a:lnT>
                      <a:noFill/>
                    </a:lnT>
                    <a:lnB w="12700" cmpd="sng">
                      <a:solidFill>
                        <a:srgbClr val="000000"/>
                      </a:solidFill>
                      <a:prstDash val="solid"/>
                    </a:lnB>
                    <a:noFill/>
                  </a:tcPr>
                </a:tc>
                <a:extLst>
                  <a:ext uri="{0D108BD9-81ED-4DB2-BD59-A6C34878D82A}">
                    <a16:rowId xmlns:a16="http://schemas.microsoft.com/office/drawing/2014/main" val="10029"/>
                  </a:ext>
                </a:extLst>
              </a:tr>
              <a:tr h="109336">
                <a:tc>
                  <a:txBody>
                    <a:bodyPr/>
                    <a:lstStyle/>
                    <a:p>
                      <a:pPr algn="l">
                        <a:lnSpc>
                          <a:spcPct val="83000"/>
                        </a:lnSpc>
                      </a:pPr>
                      <a:r>
                        <a:rPr sz="700" b="0" i="0">
                          <a:solidFill>
                            <a:srgbClr val="000000"/>
                          </a:solidFill>
                          <a:latin typeface="Times New Roman"/>
                        </a:rPr>
                        <a:t>Operating income (loss)</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8,399</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26,381</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37,220</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59,959</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131,959</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(14,633</a:t>
                      </a:r>
                    </a:p>
                  </a:txBody>
                  <a:tcPr marL="0" marR="0" marT="0" marB="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30,772</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2,618</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(9,061</a:t>
                      </a:r>
                    </a:p>
                  </a:txBody>
                  <a:tcPr marL="0" marR="0" marT="0" marB="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9,696</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15,681</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23,442</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29,421</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11,696</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0" marB="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80,240</a:t>
                      </a:r>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30"/>
                  </a:ext>
                </a:extLst>
              </a:tr>
              <a:tr h="109336">
                <a:tc>
                  <a:txBody>
                    <a:bodyPr/>
                    <a:lstStyle/>
                    <a:p>
                      <a:pPr algn="l">
                        <a:lnSpc>
                          <a:spcPct val="83000"/>
                        </a:lnSpc>
                      </a:pPr>
                      <a:r>
                        <a:rPr sz="700" b="0" i="0">
                          <a:solidFill>
                            <a:srgbClr val="000000"/>
                          </a:solidFill>
                          <a:latin typeface="Times New Roman"/>
                        </a:rPr>
                        <a:t>Depreciation and amortization</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10,898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10,766</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11,252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10,558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43,474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12,375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11,703</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11,134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10,984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46,196</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8,838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10,663</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9,368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9,460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38,329</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31"/>
                  </a:ext>
                </a:extLst>
              </a:tr>
              <a:tr h="172626">
                <a:tc>
                  <a:txBody>
                    <a:bodyPr/>
                    <a:lstStyle/>
                    <a:p>
                      <a:pPr algn="l">
                        <a:lnSpc>
                          <a:spcPct val="83000"/>
                        </a:lnSpc>
                      </a:pPr>
                      <a:r>
                        <a:rPr sz="700" b="0" i="0">
                          <a:solidFill>
                            <a:srgbClr val="000000"/>
                          </a:solidFill>
                          <a:latin typeface="Times New Roman"/>
                        </a:rPr>
                        <a:t>Goodwill and other asset impairment</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4,415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4,415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2,317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21,008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56,732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80,057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1,944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5,875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7,819</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32"/>
                  </a:ext>
                </a:extLst>
              </a:tr>
              <a:tr h="109336">
                <a:tc>
                  <a:txBody>
                    <a:bodyPr/>
                    <a:lstStyle/>
                    <a:p>
                      <a:pPr algn="l">
                        <a:lnSpc>
                          <a:spcPct val="83000"/>
                        </a:lnSpc>
                      </a:pPr>
                      <a:r>
                        <a:rPr sz="700" b="0" i="0">
                          <a:solidFill>
                            <a:srgbClr val="000000"/>
                          </a:solidFill>
                          <a:latin typeface="Times New Roman"/>
                        </a:rPr>
                        <a:t>Stock-based compensation</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4,950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5,540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6,380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7,480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24,350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5,037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5,603</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6,242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1,534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18,416</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2,972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3,634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6,026</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18,408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31,040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33"/>
                  </a:ext>
                </a:extLst>
              </a:tr>
              <a:tr h="209530">
                <a:tc>
                  <a:txBody>
                    <a:bodyPr/>
                    <a:lstStyle/>
                    <a:p>
                      <a:pPr algn="l">
                        <a:lnSpc>
                          <a:spcPct val="83000"/>
                        </a:lnSpc>
                      </a:pPr>
                      <a:r>
                        <a:rPr sz="700" b="0" i="0">
                          <a:solidFill>
                            <a:srgbClr val="000000"/>
                          </a:solidFill>
                          <a:latin typeface="Times New Roman"/>
                        </a:rPr>
                        <a:t>Deferred acquisition consideration adjustments</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11,431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4,306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(2,462</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(18,173</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(4,898</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2,586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(5,067</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11,003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(8,979</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(457</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(7,643</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2,073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1,943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9,030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5,403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34"/>
                  </a:ext>
                </a:extLst>
              </a:tr>
              <a:tr h="209530">
                <a:tc>
                  <a:txBody>
                    <a:bodyPr/>
                    <a:lstStyle/>
                    <a:p>
                      <a:pPr algn="l">
                        <a:lnSpc>
                          <a:spcPct val="83000"/>
                        </a:lnSpc>
                      </a:pPr>
                      <a:r>
                        <a:rPr sz="700" b="0" i="0">
                          <a:solidFill>
                            <a:srgbClr val="000000"/>
                          </a:solidFill>
                          <a:latin typeface="Times New Roman"/>
                        </a:rPr>
                        <a:t>Distributions from non-consolidated affiliates</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105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1,118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2,716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3,939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478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270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779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(202</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2,219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2,048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35"/>
                  </a:ext>
                </a:extLst>
              </a:tr>
              <a:tr h="109336">
                <a:tc>
                  <a:txBody>
                    <a:bodyPr/>
                    <a:lstStyle/>
                    <a:p>
                      <a:pPr algn="l">
                        <a:lnSpc>
                          <a:spcPct val="83000"/>
                        </a:lnSpc>
                      </a:pPr>
                      <a:r>
                        <a:rPr sz="700" b="0" i="0">
                          <a:solidFill>
                            <a:srgbClr val="000000"/>
                          </a:solidFill>
                          <a:latin typeface="Times New Roman"/>
                        </a:rPr>
                        <a:t>Other items, net</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135</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(100</a:t>
                      </a:r>
                    </a:p>
                  </a:txBody>
                  <a:tcPr marL="0" marR="0" marT="0" marB="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330</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(112</a:t>
                      </a:r>
                    </a:p>
                  </a:txBody>
                  <a:tcPr marL="0" marR="0" marT="0" marB="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253</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122</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(68</a:t>
                      </a:r>
                    </a:p>
                  </a:txBody>
                  <a:tcPr marL="0" marR="0" marT="0" marB="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7,346</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479</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7,879</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1,626</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6,594</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705</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349</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0" marB="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9,274</a:t>
                      </a:r>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36"/>
                  </a:ext>
                </a:extLst>
              </a:tr>
              <a:tr h="130824">
                <a:tc>
                  <a:txBody>
                    <a:bodyPr/>
                    <a:lstStyle/>
                    <a:p>
                      <a:pPr algn="l">
                        <a:lnSpc>
                          <a:spcPct val="83000"/>
                        </a:lnSpc>
                      </a:pPr>
                      <a:r>
                        <a:rPr sz="700" b="1" i="0">
                          <a:solidFill>
                            <a:srgbClr val="000000"/>
                          </a:solidFill>
                          <a:latin typeface="Times New Roman"/>
                        </a:rPr>
                        <a:t>Adjusted EBITDA </a:t>
                      </a:r>
                      <a:r>
                        <a:rPr sz="700" b="1" i="0" baseline="30000">
                          <a:solidFill>
                            <a:srgbClr val="000000"/>
                          </a:solidFill>
                          <a:latin typeface="Times New Roman"/>
                        </a:rPr>
                        <a:t>(1)</a:t>
                      </a:r>
                    </a:p>
                  </a:txBody>
                  <a:tcPr marL="38100" marR="38100" marT="0" marB="0" anchor="ctr">
                    <a:lnL>
                      <a:noFill/>
                    </a:lnL>
                    <a:lnR>
                      <a:noFill/>
                    </a:lnR>
                    <a:lnT>
                      <a:noFill/>
                    </a:lnT>
                    <a:lnB>
                      <a:noFill/>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35,813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46,998</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53,838</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66,843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203,492</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7,824</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42,954</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59,829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51,959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162,566</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21,474</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46,437</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49,205</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57,037</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174,153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3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RECONCILIATIONS</a:t>
            </a:r>
          </a:p>
        </p:txBody>
      </p:sp>
      <p:sp>
        <p:nvSpPr>
          <p:cNvPr id="4" name="Rectangle 3"/>
          <p:cNvSpPr/>
          <p:nvPr/>
        </p:nvSpPr>
        <p:spPr>
          <a:xfrm>
            <a:off x="350647" y="6219317"/>
            <a:ext cx="7823327" cy="63868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50800" tIns="25400" rIns="50800" bIns="25400" rtlCol="0" anchor="t"/>
          <a:lstStyle/>
          <a:p>
            <a:pPr algn="l">
              <a:lnSpc>
                <a:spcPct val="100000"/>
              </a:lnSpc>
              <a:spcBef>
                <a:spcPts val="100"/>
              </a:spcBef>
              <a:tabLst>
                <a:tab pos="368300" algn="l"/>
              </a:tabLst>
            </a:pPr>
            <a:r>
              <a:rPr sz="600" b="0" i="0" baseline="30000">
                <a:solidFill>
                  <a:srgbClr val="000000"/>
                </a:solidFill>
                <a:latin typeface="Arial"/>
              </a:rPr>
              <a:t>(1)</a:t>
            </a:r>
            <a:r>
              <a:rPr sz="600" b="0" i="0">
                <a:solidFill>
                  <a:srgbClr val="000000"/>
                </a:solidFill>
                <a:latin typeface="Arial"/>
              </a:rPr>
              <a:t> GAAP revenue from prior year acquisitions for 2019 and 2018 relates to acquisitions which occurred in 2018 and 2017, respectively.</a:t>
            </a:r>
          </a:p>
          <a:p>
            <a:pPr algn="l">
              <a:lnSpc>
                <a:spcPct val="100000"/>
              </a:lnSpc>
              <a:spcBef>
                <a:spcPts val="100"/>
              </a:spcBef>
              <a:tabLst>
                <a:tab pos="368300" algn="l"/>
              </a:tabLst>
            </a:pPr>
            <a:r>
              <a:rPr sz="600" b="0" i="0" baseline="30000">
                <a:solidFill>
                  <a:srgbClr val="000000"/>
                </a:solidFill>
                <a:latin typeface="Arial"/>
              </a:rPr>
              <a:t>(2)</a:t>
            </a:r>
            <a:r>
              <a:rPr sz="600" b="0" i="0">
                <a:solidFill>
                  <a:srgbClr val="000000"/>
                </a:solidFill>
                <a:latin typeface="Arial"/>
              </a:rPr>
              <a:t> Contribution to organic revenue growth (decline) represents the change in revenue, measured on a constant currency basis, relative to the comparable pre-acquisition period for acquired businesses that is included in the Company's organic revenue growth (decline) calculation.</a:t>
            </a:r>
          </a:p>
          <a:p>
            <a:pPr algn="l">
              <a:lnSpc>
                <a:spcPct val="100000"/>
              </a:lnSpc>
              <a:spcBef>
                <a:spcPts val="100"/>
              </a:spcBef>
              <a:tabLst>
                <a:tab pos="368300" algn="l"/>
              </a:tabLst>
            </a:pPr>
            <a:r>
              <a:rPr sz="600" b="0" i="0" baseline="30000">
                <a:solidFill>
                  <a:srgbClr val="000000"/>
                </a:solidFill>
                <a:latin typeface="Arial"/>
              </a:rPr>
              <a:t>(3)</a:t>
            </a:r>
            <a:r>
              <a:rPr sz="600" b="0" i="0">
                <a:solidFill>
                  <a:srgbClr val="000000"/>
                </a:solidFill>
                <a:latin typeface="Arial"/>
              </a:rPr>
              <a:t> Prior year revenue from dispositions reflects the incremental impact on revenue for the comparable period after the Company's disposition of such disposed business, plus revenue from each business disposed of by the Company in the previous year through the twelve month anniversary of the disposition.</a:t>
            </a:r>
          </a:p>
          <a:p>
            <a:pPr algn="l">
              <a:lnSpc>
                <a:spcPct val="100000"/>
              </a:lnSpc>
              <a:spcBef>
                <a:spcPts val="100"/>
              </a:spcBef>
              <a:tabLst>
                <a:tab pos="368300" algn="l"/>
              </a:tabLst>
            </a:pPr>
            <a:r>
              <a:rPr sz="600" b="0" i="0">
                <a:solidFill>
                  <a:srgbClr val="000000"/>
                </a:solidFill>
                <a:latin typeface="Arial"/>
              </a:rPr>
              <a:t>Note: Actuals may not foot due to rounding.</a:t>
            </a:r>
          </a:p>
          <a:p>
            <a:pPr algn="l">
              <a:lnSpc>
                <a:spcPct val="100000"/>
              </a:lnSpc>
              <a:spcBef>
                <a:spcPts val="100"/>
              </a:spcBef>
              <a:tabLst>
                <a:tab pos="368300" algn="l"/>
              </a:tabLst>
            </a:pPr>
            <a:endParaRPr sz="600" b="0" i="0">
              <a:solidFill>
                <a:srgbClr val="000000"/>
              </a:solidFill>
              <a:latin typeface="Arial"/>
            </a:endParaRPr>
          </a:p>
          <a:p>
            <a:pPr algn="l">
              <a:lnSpc>
                <a:spcPct val="100000"/>
              </a:lnSpc>
              <a:spcBef>
                <a:spcPts val="100"/>
              </a:spcBef>
              <a:tabLst>
                <a:tab pos="368300" algn="l"/>
              </a:tabLst>
            </a:pPr>
            <a:endParaRPr sz="600" b="0" i="0">
              <a:solidFill>
                <a:srgbClr val="000000"/>
              </a:solidFill>
              <a:latin typeface="Arial"/>
            </a:endParaRPr>
          </a:p>
          <a:p>
            <a:pPr algn="l">
              <a:lnSpc>
                <a:spcPct val="100000"/>
              </a:lnSpc>
              <a:spcBef>
                <a:spcPts val="100"/>
              </a:spcBef>
              <a:tabLst>
                <a:tab pos="368300" algn="l"/>
              </a:tabLst>
            </a:pPr>
            <a:r>
              <a:rPr sz="600" b="0" i="0">
                <a:solidFill>
                  <a:srgbClr val="808080"/>
                </a:solidFill>
                <a:latin typeface="Arial"/>
              </a:rPr>
              <a:t>.</a:t>
            </a:r>
          </a:p>
        </p:txBody>
      </p:sp>
      <p:graphicFrame>
        <p:nvGraphicFramePr>
          <p:cNvPr id="5" name="Table 4"/>
          <p:cNvGraphicFramePr>
            <a:graphicFrameLocks noGrp="1"/>
          </p:cNvGraphicFramePr>
          <p:nvPr/>
        </p:nvGraphicFramePr>
        <p:xfrm>
          <a:off x="424815" y="1605407"/>
          <a:ext cx="8001000" cy="4216400"/>
        </p:xfrm>
        <a:graphic>
          <a:graphicData uri="http://schemas.openxmlformats.org/drawingml/2006/table">
            <a:tbl>
              <a:tblPr firstRow="1" bandRow="1">
                <a:tableStyleId>{5C22544A-7EE6-4342-B048-85BDC9FD1C3A}</a:tableStyleId>
              </a:tblPr>
              <a:tblGrid>
                <a:gridCol w="2235200">
                  <a:extLst>
                    <a:ext uri="{9D8B030D-6E8A-4147-A177-3AD203B41FA5}">
                      <a16:colId xmlns:a16="http://schemas.microsoft.com/office/drawing/2014/main" val="20000"/>
                    </a:ext>
                  </a:extLst>
                </a:gridCol>
                <a:gridCol w="76200">
                  <a:extLst>
                    <a:ext uri="{9D8B030D-6E8A-4147-A177-3AD203B41FA5}">
                      <a16:colId xmlns:a16="http://schemas.microsoft.com/office/drawing/2014/main" val="20001"/>
                    </a:ext>
                  </a:extLst>
                </a:gridCol>
                <a:gridCol w="431800">
                  <a:extLst>
                    <a:ext uri="{9D8B030D-6E8A-4147-A177-3AD203B41FA5}">
                      <a16:colId xmlns:a16="http://schemas.microsoft.com/office/drawing/2014/main" val="20002"/>
                    </a:ext>
                  </a:extLst>
                </a:gridCol>
                <a:gridCol w="63500">
                  <a:extLst>
                    <a:ext uri="{9D8B030D-6E8A-4147-A177-3AD203B41FA5}">
                      <a16:colId xmlns:a16="http://schemas.microsoft.com/office/drawing/2014/main" val="20003"/>
                    </a:ext>
                  </a:extLst>
                </a:gridCol>
                <a:gridCol w="76200">
                  <a:extLst>
                    <a:ext uri="{9D8B030D-6E8A-4147-A177-3AD203B41FA5}">
                      <a16:colId xmlns:a16="http://schemas.microsoft.com/office/drawing/2014/main" val="20004"/>
                    </a:ext>
                  </a:extLst>
                </a:gridCol>
                <a:gridCol w="431800">
                  <a:extLst>
                    <a:ext uri="{9D8B030D-6E8A-4147-A177-3AD203B41FA5}">
                      <a16:colId xmlns:a16="http://schemas.microsoft.com/office/drawing/2014/main" val="20005"/>
                    </a:ext>
                  </a:extLst>
                </a:gridCol>
                <a:gridCol w="63500">
                  <a:extLst>
                    <a:ext uri="{9D8B030D-6E8A-4147-A177-3AD203B41FA5}">
                      <a16:colId xmlns:a16="http://schemas.microsoft.com/office/drawing/2014/main" val="20006"/>
                    </a:ext>
                  </a:extLst>
                </a:gridCol>
                <a:gridCol w="76200">
                  <a:extLst>
                    <a:ext uri="{9D8B030D-6E8A-4147-A177-3AD203B41FA5}">
                      <a16:colId xmlns:a16="http://schemas.microsoft.com/office/drawing/2014/main" val="20007"/>
                    </a:ext>
                  </a:extLst>
                </a:gridCol>
                <a:gridCol w="431800">
                  <a:extLst>
                    <a:ext uri="{9D8B030D-6E8A-4147-A177-3AD203B41FA5}">
                      <a16:colId xmlns:a16="http://schemas.microsoft.com/office/drawing/2014/main" val="20008"/>
                    </a:ext>
                  </a:extLst>
                </a:gridCol>
                <a:gridCol w="63500">
                  <a:extLst>
                    <a:ext uri="{9D8B030D-6E8A-4147-A177-3AD203B41FA5}">
                      <a16:colId xmlns:a16="http://schemas.microsoft.com/office/drawing/2014/main" val="20009"/>
                    </a:ext>
                  </a:extLst>
                </a:gridCol>
                <a:gridCol w="76200">
                  <a:extLst>
                    <a:ext uri="{9D8B030D-6E8A-4147-A177-3AD203B41FA5}">
                      <a16:colId xmlns:a16="http://schemas.microsoft.com/office/drawing/2014/main" val="20010"/>
                    </a:ext>
                  </a:extLst>
                </a:gridCol>
                <a:gridCol w="431800">
                  <a:extLst>
                    <a:ext uri="{9D8B030D-6E8A-4147-A177-3AD203B41FA5}">
                      <a16:colId xmlns:a16="http://schemas.microsoft.com/office/drawing/2014/main" val="20011"/>
                    </a:ext>
                  </a:extLst>
                </a:gridCol>
                <a:gridCol w="63500">
                  <a:extLst>
                    <a:ext uri="{9D8B030D-6E8A-4147-A177-3AD203B41FA5}">
                      <a16:colId xmlns:a16="http://schemas.microsoft.com/office/drawing/2014/main" val="20012"/>
                    </a:ext>
                  </a:extLst>
                </a:gridCol>
                <a:gridCol w="76200">
                  <a:extLst>
                    <a:ext uri="{9D8B030D-6E8A-4147-A177-3AD203B41FA5}">
                      <a16:colId xmlns:a16="http://schemas.microsoft.com/office/drawing/2014/main" val="20013"/>
                    </a:ext>
                  </a:extLst>
                </a:gridCol>
                <a:gridCol w="431800">
                  <a:extLst>
                    <a:ext uri="{9D8B030D-6E8A-4147-A177-3AD203B41FA5}">
                      <a16:colId xmlns:a16="http://schemas.microsoft.com/office/drawing/2014/main" val="20014"/>
                    </a:ext>
                  </a:extLst>
                </a:gridCol>
                <a:gridCol w="63500">
                  <a:extLst>
                    <a:ext uri="{9D8B030D-6E8A-4147-A177-3AD203B41FA5}">
                      <a16:colId xmlns:a16="http://schemas.microsoft.com/office/drawing/2014/main" val="20015"/>
                    </a:ext>
                  </a:extLst>
                </a:gridCol>
                <a:gridCol w="50800">
                  <a:extLst>
                    <a:ext uri="{9D8B030D-6E8A-4147-A177-3AD203B41FA5}">
                      <a16:colId xmlns:a16="http://schemas.microsoft.com/office/drawing/2014/main" val="20016"/>
                    </a:ext>
                  </a:extLst>
                </a:gridCol>
                <a:gridCol w="76200">
                  <a:extLst>
                    <a:ext uri="{9D8B030D-6E8A-4147-A177-3AD203B41FA5}">
                      <a16:colId xmlns:a16="http://schemas.microsoft.com/office/drawing/2014/main" val="20017"/>
                    </a:ext>
                  </a:extLst>
                </a:gridCol>
                <a:gridCol w="431800">
                  <a:extLst>
                    <a:ext uri="{9D8B030D-6E8A-4147-A177-3AD203B41FA5}">
                      <a16:colId xmlns:a16="http://schemas.microsoft.com/office/drawing/2014/main" val="20018"/>
                    </a:ext>
                  </a:extLst>
                </a:gridCol>
                <a:gridCol w="63500">
                  <a:extLst>
                    <a:ext uri="{9D8B030D-6E8A-4147-A177-3AD203B41FA5}">
                      <a16:colId xmlns:a16="http://schemas.microsoft.com/office/drawing/2014/main" val="20019"/>
                    </a:ext>
                  </a:extLst>
                </a:gridCol>
                <a:gridCol w="76200">
                  <a:extLst>
                    <a:ext uri="{9D8B030D-6E8A-4147-A177-3AD203B41FA5}">
                      <a16:colId xmlns:a16="http://schemas.microsoft.com/office/drawing/2014/main" val="20020"/>
                    </a:ext>
                  </a:extLst>
                </a:gridCol>
                <a:gridCol w="431800">
                  <a:extLst>
                    <a:ext uri="{9D8B030D-6E8A-4147-A177-3AD203B41FA5}">
                      <a16:colId xmlns:a16="http://schemas.microsoft.com/office/drawing/2014/main" val="20021"/>
                    </a:ext>
                  </a:extLst>
                </a:gridCol>
                <a:gridCol w="63500">
                  <a:extLst>
                    <a:ext uri="{9D8B030D-6E8A-4147-A177-3AD203B41FA5}">
                      <a16:colId xmlns:a16="http://schemas.microsoft.com/office/drawing/2014/main" val="20022"/>
                    </a:ext>
                  </a:extLst>
                </a:gridCol>
                <a:gridCol w="76200">
                  <a:extLst>
                    <a:ext uri="{9D8B030D-6E8A-4147-A177-3AD203B41FA5}">
                      <a16:colId xmlns:a16="http://schemas.microsoft.com/office/drawing/2014/main" val="20023"/>
                    </a:ext>
                  </a:extLst>
                </a:gridCol>
                <a:gridCol w="431800">
                  <a:extLst>
                    <a:ext uri="{9D8B030D-6E8A-4147-A177-3AD203B41FA5}">
                      <a16:colId xmlns:a16="http://schemas.microsoft.com/office/drawing/2014/main" val="20024"/>
                    </a:ext>
                  </a:extLst>
                </a:gridCol>
                <a:gridCol w="63500">
                  <a:extLst>
                    <a:ext uri="{9D8B030D-6E8A-4147-A177-3AD203B41FA5}">
                      <a16:colId xmlns:a16="http://schemas.microsoft.com/office/drawing/2014/main" val="20025"/>
                    </a:ext>
                  </a:extLst>
                </a:gridCol>
                <a:gridCol w="76200">
                  <a:extLst>
                    <a:ext uri="{9D8B030D-6E8A-4147-A177-3AD203B41FA5}">
                      <a16:colId xmlns:a16="http://schemas.microsoft.com/office/drawing/2014/main" val="20026"/>
                    </a:ext>
                  </a:extLst>
                </a:gridCol>
                <a:gridCol w="431800">
                  <a:extLst>
                    <a:ext uri="{9D8B030D-6E8A-4147-A177-3AD203B41FA5}">
                      <a16:colId xmlns:a16="http://schemas.microsoft.com/office/drawing/2014/main" val="20027"/>
                    </a:ext>
                  </a:extLst>
                </a:gridCol>
                <a:gridCol w="63500">
                  <a:extLst>
                    <a:ext uri="{9D8B030D-6E8A-4147-A177-3AD203B41FA5}">
                      <a16:colId xmlns:a16="http://schemas.microsoft.com/office/drawing/2014/main" val="20028"/>
                    </a:ext>
                  </a:extLst>
                </a:gridCol>
                <a:gridCol w="76200">
                  <a:extLst>
                    <a:ext uri="{9D8B030D-6E8A-4147-A177-3AD203B41FA5}">
                      <a16:colId xmlns:a16="http://schemas.microsoft.com/office/drawing/2014/main" val="20029"/>
                    </a:ext>
                  </a:extLst>
                </a:gridCol>
                <a:gridCol w="431800">
                  <a:extLst>
                    <a:ext uri="{9D8B030D-6E8A-4147-A177-3AD203B41FA5}">
                      <a16:colId xmlns:a16="http://schemas.microsoft.com/office/drawing/2014/main" val="20030"/>
                    </a:ext>
                  </a:extLst>
                </a:gridCol>
                <a:gridCol w="63500">
                  <a:extLst>
                    <a:ext uri="{9D8B030D-6E8A-4147-A177-3AD203B41FA5}">
                      <a16:colId xmlns:a16="http://schemas.microsoft.com/office/drawing/2014/main" val="20031"/>
                    </a:ext>
                  </a:extLst>
                </a:gridCol>
              </a:tblGrid>
              <a:tr h="139700">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700" b="1" i="0">
                          <a:solidFill>
                            <a:srgbClr val="000000"/>
                          </a:solidFill>
                          <a:latin typeface="Times New Roman"/>
                        </a:rPr>
                        <a:t>2018</a:t>
                      </a:r>
                    </a:p>
                  </a:txBody>
                  <a:tcPr marL="0" marR="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2018</a:t>
                      </a:r>
                    </a:p>
                  </a:txBody>
                  <a:tcPr marL="3810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15">
                  <a:txBody>
                    <a:bodyPr/>
                    <a:lstStyle/>
                    <a:p>
                      <a:pPr indent="38100" algn="ctr">
                        <a:lnSpc>
                          <a:spcPct val="83000"/>
                        </a:lnSpc>
                      </a:pPr>
                      <a:r>
                        <a:rPr sz="700" b="1" i="0">
                          <a:solidFill>
                            <a:srgbClr val="000000"/>
                          </a:solidFill>
                          <a:latin typeface="Times New Roman"/>
                        </a:rPr>
                        <a:t>2019</a:t>
                      </a:r>
                    </a:p>
                  </a:txBody>
                  <a:tcPr marL="0" marR="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2019</a:t>
                      </a:r>
                    </a:p>
                  </a:txBody>
                  <a:tcPr marL="3810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0"/>
                  </a:ext>
                </a:extLst>
              </a:tr>
              <a:tr h="139700">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700" b="1" i="0">
                          <a:solidFill>
                            <a:srgbClr val="000000"/>
                          </a:solidFill>
                          <a:latin typeface="Times New Roman"/>
                        </a:rPr>
                        <a:t>Q1</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Q1</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Q2</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Q2</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Q3</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Q3</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Q4</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Q4</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FY</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FY</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700" b="1" i="0">
                          <a:solidFill>
                            <a:srgbClr val="000000"/>
                          </a:solidFill>
                          <a:latin typeface="Times New Roman"/>
                        </a:rPr>
                        <a:t>Q1</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Q1</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Q2</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Q2</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Q3</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Q3</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Q4</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Q4</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gridSpan="3">
                  <a:txBody>
                    <a:bodyPr/>
                    <a:lstStyle/>
                    <a:p>
                      <a:pPr indent="38100" algn="ctr">
                        <a:lnSpc>
                          <a:spcPct val="83000"/>
                        </a:lnSpc>
                      </a:pPr>
                      <a:r>
                        <a:rPr sz="700" b="1" i="0">
                          <a:solidFill>
                            <a:srgbClr val="000000"/>
                          </a:solidFill>
                          <a:latin typeface="Times New Roman"/>
                        </a:rPr>
                        <a:t>YTD</a:t>
                      </a:r>
                    </a:p>
                  </a:txBody>
                  <a:tcPr marL="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700" b="1" i="0">
                          <a:solidFill>
                            <a:srgbClr val="000000"/>
                          </a:solidFill>
                          <a:latin typeface="Times New Roman"/>
                        </a:rPr>
                        <a:t>YTD</a:t>
                      </a:r>
                    </a:p>
                  </a:txBody>
                  <a:tcPr marL="38100" marR="38100" marT="254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01"/>
                  </a:ext>
                </a:extLst>
              </a:tr>
              <a:tr h="139700">
                <a:tc>
                  <a:txBody>
                    <a:bodyPr/>
                    <a:lstStyle/>
                    <a:p>
                      <a:pPr algn="l">
                        <a:lnSpc>
                          <a:spcPct val="83000"/>
                        </a:lnSpc>
                      </a:pPr>
                      <a:r>
                        <a:rPr sz="700" b="1" i="0">
                          <a:solidFill>
                            <a:srgbClr val="000000"/>
                          </a:solidFill>
                          <a:latin typeface="Times New Roman"/>
                        </a:rPr>
                        <a:t>NON-GAAP ACQUISITIONS (DISPOSITIONS), NET</a:t>
                      </a:r>
                    </a:p>
                  </a:txBody>
                  <a:tcPr marL="38100" marR="38100" marT="25400" marB="2540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2"/>
                  </a:ext>
                </a:extLst>
              </a:tr>
              <a:tr h="139700">
                <a:tc>
                  <a:txBody>
                    <a:bodyPr/>
                    <a:lstStyle/>
                    <a:p>
                      <a:pPr algn="l">
                        <a:lnSpc>
                          <a:spcPct val="83000"/>
                        </a:lnSpc>
                      </a:pPr>
                      <a:r>
                        <a:rPr sz="700" b="0" i="0">
                          <a:solidFill>
                            <a:srgbClr val="000000"/>
                          </a:solidFill>
                          <a:latin typeface="Times New Roman"/>
                        </a:rPr>
                        <a:t>GAAP revenue from current year acquisitions</a:t>
                      </a:r>
                    </a:p>
                  </a:txBody>
                  <a:tcPr marL="114300" marR="3810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11,066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12,734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12,317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36,117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698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1,347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1,396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3,441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03"/>
                  </a:ext>
                </a:extLst>
              </a:tr>
              <a:tr h="152400">
                <a:tc>
                  <a:txBody>
                    <a:bodyPr/>
                    <a:lstStyle/>
                    <a:p>
                      <a:pPr algn="l">
                        <a:lnSpc>
                          <a:spcPct val="83000"/>
                        </a:lnSpc>
                      </a:pPr>
                      <a:r>
                        <a:rPr sz="700" b="0" i="0">
                          <a:solidFill>
                            <a:srgbClr val="000000"/>
                          </a:solidFill>
                          <a:latin typeface="Times New Roman"/>
                        </a:rPr>
                        <a:t>GAAP revenue from prior year acquisitions </a:t>
                      </a:r>
                      <a:r>
                        <a:rPr sz="700" b="0" i="0" baseline="30000">
                          <a:solidFill>
                            <a:srgbClr val="000000"/>
                          </a:solidFill>
                          <a:latin typeface="Times New Roman"/>
                        </a:rPr>
                        <a:t>(1)</a:t>
                      </a:r>
                    </a:p>
                  </a:txBody>
                  <a:tcPr marL="114300" marR="3810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15,685</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1,519</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1,109</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291</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18,604</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extLst>
                  <a:ext uri="{0D108BD9-81ED-4DB2-BD59-A6C34878D82A}">
                    <a16:rowId xmlns:a16="http://schemas.microsoft.com/office/drawing/2014/main" val="10004"/>
                  </a:ext>
                </a:extLst>
              </a:tr>
              <a:tr h="139700">
                <a:tc>
                  <a:txBody>
                    <a:bodyPr/>
                    <a:lstStyle/>
                    <a:p>
                      <a:pPr algn="l">
                        <a:lnSpc>
                          <a:spcPct val="83000"/>
                        </a:lnSpc>
                      </a:pPr>
                      <a:r>
                        <a:rPr sz="700" b="0" i="0">
                          <a:solidFill>
                            <a:srgbClr val="000000"/>
                          </a:solidFill>
                          <a:latin typeface="Times New Roman"/>
                        </a:rPr>
                        <a:t>Impact of adoption of ASC 606 exclusion</a:t>
                      </a:r>
                    </a:p>
                  </a:txBody>
                  <a:tcPr marL="1143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450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(1,122</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504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(168</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05"/>
                  </a:ext>
                </a:extLst>
              </a:tr>
              <a:tr h="139700">
                <a:tc>
                  <a:txBody>
                    <a:bodyPr/>
                    <a:lstStyle/>
                    <a:p>
                      <a:pPr algn="l">
                        <a:lnSpc>
                          <a:spcPct val="83000"/>
                        </a:lnSpc>
                      </a:pPr>
                      <a:r>
                        <a:rPr sz="700" b="0" i="0">
                          <a:solidFill>
                            <a:srgbClr val="000000"/>
                          </a:solidFill>
                          <a:latin typeface="Times New Roman"/>
                        </a:rPr>
                        <a:t>Foreign exchange impact</a:t>
                      </a:r>
                    </a:p>
                  </a:txBody>
                  <a:tcPr marL="1143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470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(246</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224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06"/>
                  </a:ext>
                </a:extLst>
              </a:tr>
              <a:tr h="152400">
                <a:tc>
                  <a:txBody>
                    <a:bodyPr/>
                    <a:lstStyle/>
                    <a:p>
                      <a:pPr algn="l">
                        <a:lnSpc>
                          <a:spcPct val="83000"/>
                        </a:lnSpc>
                      </a:pPr>
                      <a:r>
                        <a:rPr sz="700" b="0" i="0">
                          <a:solidFill>
                            <a:srgbClr val="000000"/>
                          </a:solidFill>
                          <a:latin typeface="Times New Roman"/>
                        </a:rPr>
                        <a:t>Contribution to organic revenue (growth) decline</a:t>
                      </a:r>
                      <a:r>
                        <a:rPr sz="700" b="0" i="0" baseline="30000">
                          <a:solidFill>
                            <a:srgbClr val="000000"/>
                          </a:solidFill>
                          <a:latin typeface="Times New Roman"/>
                        </a:rPr>
                        <a:t> (2)</a:t>
                      </a:r>
                    </a:p>
                  </a:txBody>
                  <a:tcPr marL="114300" marR="3810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(3,417</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(945</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(3,243</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(7,605</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(4,008</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(440</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(2,185</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(1,694</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(8,327</a:t>
                      </a:r>
                    </a:p>
                  </a:txBody>
                  <a:tcPr marL="0" marR="0" marT="127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a:noFill/>
                    </a:lnB>
                    <a:noFill/>
                  </a:tcPr>
                </a:tc>
                <a:extLst>
                  <a:ext uri="{0D108BD9-81ED-4DB2-BD59-A6C34878D82A}">
                    <a16:rowId xmlns:a16="http://schemas.microsoft.com/office/drawing/2014/main" val="10007"/>
                  </a:ext>
                </a:extLst>
              </a:tr>
              <a:tr h="152400">
                <a:tc>
                  <a:txBody>
                    <a:bodyPr/>
                    <a:lstStyle/>
                    <a:p>
                      <a:pPr algn="l">
                        <a:lnSpc>
                          <a:spcPct val="83000"/>
                        </a:lnSpc>
                      </a:pPr>
                      <a:r>
                        <a:rPr sz="700" b="0" i="0">
                          <a:solidFill>
                            <a:srgbClr val="000000"/>
                          </a:solidFill>
                          <a:latin typeface="Times New Roman"/>
                        </a:rPr>
                        <a:t>Prior year revenue from dispositions </a:t>
                      </a:r>
                      <a:r>
                        <a:rPr sz="700" b="0" i="0" baseline="30000">
                          <a:solidFill>
                            <a:srgbClr val="000000"/>
                          </a:solidFill>
                          <a:latin typeface="Times New Roman"/>
                        </a:rPr>
                        <a:t>(3)</a:t>
                      </a:r>
                    </a:p>
                  </a:txBody>
                  <a:tcPr marL="114300" marR="38100" marT="12700" marB="2540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(5,261</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(5,592</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(3,847</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(14,700</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(1,825</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(5,995</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(3,178</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(4,505</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(15,503</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8"/>
                  </a:ext>
                </a:extLst>
              </a:tr>
              <a:tr h="139700">
                <a:tc>
                  <a:txBody>
                    <a:bodyPr/>
                    <a:lstStyle/>
                    <a:p>
                      <a:pPr algn="l">
                        <a:lnSpc>
                          <a:spcPct val="83000"/>
                        </a:lnSpc>
                      </a:pPr>
                      <a:r>
                        <a:rPr sz="700" b="1" i="0">
                          <a:solidFill>
                            <a:srgbClr val="000000"/>
                          </a:solidFill>
                          <a:latin typeface="Times New Roman"/>
                        </a:rPr>
                        <a:t>Non-GAAP acquisitions (dispositions), net</a:t>
                      </a:r>
                    </a:p>
                  </a:txBody>
                  <a:tcPr marL="38100" marR="3810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(5,261</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2,507</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6,820</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9,578</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13,644</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9,852</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(4,218</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(2,437</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(4,758</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(1,561</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09"/>
                  </a:ext>
                </a:extLst>
              </a:tr>
              <a:tr h="1016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10"/>
                  </a:ext>
                </a:extLst>
              </a:tr>
              <a:tr h="139700">
                <a:tc>
                  <a:txBody>
                    <a:bodyPr/>
                    <a:lstStyle/>
                    <a:p>
                      <a:pPr algn="l">
                        <a:lnSpc>
                          <a:spcPct val="83000"/>
                        </a:lnSpc>
                      </a:pPr>
                      <a:r>
                        <a:rPr sz="700" b="1" i="0">
                          <a:solidFill>
                            <a:srgbClr val="000000"/>
                          </a:solidFill>
                          <a:latin typeface="Times New Roman"/>
                        </a:rPr>
                        <a:t>OTHER ITEMS, NET</a:t>
                      </a:r>
                    </a:p>
                  </a:txBody>
                  <a:tcPr marL="38100" marR="38100" marT="25400" marB="2540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1"/>
                  </a:ext>
                </a:extLst>
              </a:tr>
              <a:tr h="139700">
                <a:tc>
                  <a:txBody>
                    <a:bodyPr/>
                    <a:lstStyle/>
                    <a:p>
                      <a:pPr algn="l">
                        <a:lnSpc>
                          <a:spcPct val="83000"/>
                        </a:lnSpc>
                      </a:pPr>
                      <a:r>
                        <a:rPr sz="700" b="0" i="0">
                          <a:solidFill>
                            <a:srgbClr val="000000"/>
                          </a:solidFill>
                          <a:latin typeface="Times New Roman"/>
                        </a:rPr>
                        <a:t>SEC investigation and class action litigation expenses</a:t>
                      </a:r>
                    </a:p>
                  </a:txBody>
                  <a:tcPr marL="114300" marR="3810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122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235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(88</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131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400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12"/>
                  </a:ext>
                </a:extLst>
              </a:tr>
              <a:tr h="139700">
                <a:tc>
                  <a:txBody>
                    <a:bodyPr/>
                    <a:lstStyle/>
                    <a:p>
                      <a:pPr algn="l">
                        <a:lnSpc>
                          <a:spcPct val="83000"/>
                        </a:lnSpc>
                      </a:pPr>
                      <a:r>
                        <a:rPr sz="700" b="0" i="0">
                          <a:solidFill>
                            <a:srgbClr val="000000"/>
                          </a:solidFill>
                          <a:latin typeface="Times New Roman"/>
                        </a:rPr>
                        <a:t>D&amp;O insurance proceeds</a:t>
                      </a:r>
                    </a:p>
                  </a:txBody>
                  <a:tcPr marL="1143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(303</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(231</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(24</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(558</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13"/>
                  </a:ext>
                </a:extLst>
              </a:tr>
              <a:tr h="139700">
                <a:tc>
                  <a:txBody>
                    <a:bodyPr/>
                    <a:lstStyle/>
                    <a:p>
                      <a:pPr algn="l">
                        <a:lnSpc>
                          <a:spcPct val="83000"/>
                        </a:lnSpc>
                      </a:pPr>
                      <a:r>
                        <a:rPr sz="700" b="0" i="0">
                          <a:solidFill>
                            <a:srgbClr val="000000"/>
                          </a:solidFill>
                          <a:latin typeface="Times New Roman"/>
                        </a:rPr>
                        <a:t>Severance and other restructuring expenses</a:t>
                      </a:r>
                    </a:p>
                  </a:txBody>
                  <a:tcPr marL="1143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7,665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372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8,037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6,703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705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7,408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14"/>
                  </a:ext>
                </a:extLst>
              </a:tr>
              <a:tr h="139700">
                <a:tc>
                  <a:txBody>
                    <a:bodyPr/>
                    <a:lstStyle/>
                    <a:p>
                      <a:pPr algn="l">
                        <a:lnSpc>
                          <a:spcPct val="83000"/>
                        </a:lnSpc>
                      </a:pPr>
                      <a:r>
                        <a:rPr sz="700" b="0" i="0">
                          <a:solidFill>
                            <a:srgbClr val="000000"/>
                          </a:solidFill>
                          <a:latin typeface="Times New Roman"/>
                        </a:rPr>
                        <a:t>Strategic review process costs</a:t>
                      </a:r>
                    </a:p>
                  </a:txBody>
                  <a:tcPr marL="1143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1,626</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(109</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349</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1,866</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5"/>
                  </a:ext>
                </a:extLst>
              </a:tr>
              <a:tr h="139700">
                <a:tc>
                  <a:txBody>
                    <a:bodyPr/>
                    <a:lstStyle/>
                    <a:p>
                      <a:pPr algn="l">
                        <a:lnSpc>
                          <a:spcPct val="83000"/>
                        </a:lnSpc>
                      </a:pPr>
                      <a:r>
                        <a:rPr sz="700" b="1" i="0">
                          <a:solidFill>
                            <a:srgbClr val="000000"/>
                          </a:solidFill>
                          <a:latin typeface="Times New Roman"/>
                        </a:rPr>
                        <a:t>Total other items, net</a:t>
                      </a:r>
                    </a:p>
                  </a:txBody>
                  <a:tcPr marL="38100" marR="3810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122</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(68</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7,346</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479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7,879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1,626</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6,594</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705</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349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9,274</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ctr">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16"/>
                  </a:ext>
                </a:extLst>
              </a:tr>
              <a:tr h="1016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17"/>
                  </a:ext>
                </a:extLst>
              </a:tr>
              <a:tr h="139700">
                <a:tc>
                  <a:txBody>
                    <a:bodyPr/>
                    <a:lstStyle/>
                    <a:p>
                      <a:pPr algn="l">
                        <a:lnSpc>
                          <a:spcPct val="83000"/>
                        </a:lnSpc>
                      </a:pPr>
                      <a:r>
                        <a:rPr sz="700" b="1" i="0">
                          <a:solidFill>
                            <a:srgbClr val="000000"/>
                          </a:solidFill>
                          <a:latin typeface="Times New Roman"/>
                        </a:rPr>
                        <a:t>CASH INTEREST, NET &amp; OTHER</a:t>
                      </a:r>
                    </a:p>
                  </a:txBody>
                  <a:tcPr marL="38100" marR="38100" marT="25400" marB="2540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8"/>
                  </a:ext>
                </a:extLst>
              </a:tr>
              <a:tr h="139700">
                <a:tc>
                  <a:txBody>
                    <a:bodyPr/>
                    <a:lstStyle/>
                    <a:p>
                      <a:pPr algn="l">
                        <a:lnSpc>
                          <a:spcPct val="83000"/>
                        </a:lnSpc>
                      </a:pPr>
                      <a:r>
                        <a:rPr sz="700" b="0" i="0">
                          <a:solidFill>
                            <a:srgbClr val="000000"/>
                          </a:solidFill>
                          <a:latin typeface="Times New Roman"/>
                        </a:rPr>
                        <a:t>Cash interest paid</a:t>
                      </a:r>
                    </a:p>
                  </a:txBody>
                  <a:tcPr marL="114300" marR="3810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(649</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(30,765</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(1,597</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(31,001</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(64,012</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(1,629</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(30,014</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(882</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(29,698</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(62,223</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extLst>
                  <a:ext uri="{0D108BD9-81ED-4DB2-BD59-A6C34878D82A}">
                    <a16:rowId xmlns:a16="http://schemas.microsoft.com/office/drawing/2014/main" val="10019"/>
                  </a:ext>
                </a:extLst>
              </a:tr>
              <a:tr h="139700">
                <a:tc>
                  <a:txBody>
                    <a:bodyPr/>
                    <a:lstStyle/>
                    <a:p>
                      <a:pPr algn="l">
                        <a:lnSpc>
                          <a:spcPct val="83000"/>
                        </a:lnSpc>
                      </a:pPr>
                      <a:r>
                        <a:rPr sz="700" b="0" i="0">
                          <a:solidFill>
                            <a:srgbClr val="000000"/>
                          </a:solidFill>
                          <a:latin typeface="Times New Roman"/>
                        </a:rPr>
                        <a:t>Bond interest accrual adjustment</a:t>
                      </a:r>
                    </a:p>
                  </a:txBody>
                  <a:tcPr marL="1143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(14,625</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14,625</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(14,625</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14,625</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(14,625</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14,625</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(14,625</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14,625</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20"/>
                  </a:ext>
                </a:extLst>
              </a:tr>
              <a:tr h="139700">
                <a:tc>
                  <a:txBody>
                    <a:bodyPr/>
                    <a:lstStyle/>
                    <a:p>
                      <a:pPr algn="l">
                        <a:lnSpc>
                          <a:spcPct val="83000"/>
                        </a:lnSpc>
                      </a:pPr>
                      <a:r>
                        <a:rPr sz="700" b="0" i="0">
                          <a:solidFill>
                            <a:srgbClr val="000000"/>
                          </a:solidFill>
                          <a:latin typeface="Times New Roman"/>
                        </a:rPr>
                        <a:t>Adjusted cash interest paid</a:t>
                      </a:r>
                    </a:p>
                  </a:txBody>
                  <a:tcPr marL="1143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(15,274</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(16,140</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(16,222</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(16,376</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(64,012</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(16,254</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(15,389</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(15,507</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(15,073</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12700" marR="0" marT="25400" marB="25400" anchor="b">
                    <a:lnL>
                      <a:noFill/>
                    </a:lnL>
                    <a:lnR>
                      <a:noFill/>
                    </a:lnR>
                    <a:lnT w="12700" cmpd="sng">
                      <a:solidFill>
                        <a:srgbClr val="000000"/>
                      </a:solidFill>
                      <a:prstDash val="solid"/>
                    </a:lnT>
                    <a:lnB>
                      <a:noFill/>
                    </a:lnB>
                    <a:noFill/>
                  </a:tcPr>
                </a:tc>
                <a:tc>
                  <a:txBody>
                    <a:bodyPr/>
                    <a:lstStyle/>
                    <a:p>
                      <a:pPr algn="r">
                        <a:lnSpc>
                          <a:spcPct val="83000"/>
                        </a:lnSpc>
                      </a:pPr>
                      <a:r>
                        <a:rPr sz="700" b="0" i="0">
                          <a:solidFill>
                            <a:srgbClr val="000000"/>
                          </a:solidFill>
                          <a:latin typeface="Times New Roman"/>
                        </a:rPr>
                        <a:t>(62,223</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21"/>
                  </a:ext>
                </a:extLst>
              </a:tr>
              <a:tr h="139700">
                <a:tc>
                  <a:txBody>
                    <a:bodyPr/>
                    <a:lstStyle/>
                    <a:p>
                      <a:pPr algn="l">
                        <a:lnSpc>
                          <a:spcPct val="83000"/>
                        </a:lnSpc>
                      </a:pPr>
                      <a:r>
                        <a:rPr sz="700" b="0" i="0">
                          <a:solidFill>
                            <a:srgbClr val="000000"/>
                          </a:solidFill>
                          <a:latin typeface="Times New Roman"/>
                        </a:rPr>
                        <a:t>Interest income</a:t>
                      </a:r>
                    </a:p>
                  </a:txBody>
                  <a:tcPr marL="1143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148</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159</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91</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227</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625</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149</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138</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165</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162</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700" b="0" i="0">
                          <a:solidFill>
                            <a:srgbClr val="000000"/>
                          </a:solidFill>
                          <a:latin typeface="Times New Roman"/>
                        </a:rPr>
                        <a:t>614</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22"/>
                  </a:ext>
                </a:extLst>
              </a:tr>
              <a:tr h="139700">
                <a:tc>
                  <a:txBody>
                    <a:bodyPr/>
                    <a:lstStyle/>
                    <a:p>
                      <a:pPr algn="l">
                        <a:lnSpc>
                          <a:spcPct val="83000"/>
                        </a:lnSpc>
                      </a:pPr>
                      <a:r>
                        <a:rPr sz="700" b="1" i="0">
                          <a:solidFill>
                            <a:srgbClr val="000000"/>
                          </a:solidFill>
                          <a:latin typeface="Times New Roman"/>
                        </a:rPr>
                        <a:t>Total cash interest, net &amp; other</a:t>
                      </a:r>
                    </a:p>
                  </a:txBody>
                  <a:tcPr marL="38100" marR="3810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(15,126</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(15,981</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(16,131</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(16,149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(63,387</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(16,105</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(15,251</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(15,342</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(14,911</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(61,609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23"/>
                  </a:ext>
                </a:extLst>
              </a:tr>
              <a:tr h="1016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24"/>
                  </a:ext>
                </a:extLst>
              </a:tr>
              <a:tr h="139700">
                <a:tc>
                  <a:txBody>
                    <a:bodyPr/>
                    <a:lstStyle/>
                    <a:p>
                      <a:pPr algn="l">
                        <a:lnSpc>
                          <a:spcPct val="83000"/>
                        </a:lnSpc>
                      </a:pPr>
                      <a:r>
                        <a:rPr sz="700" b="1" i="0">
                          <a:solidFill>
                            <a:srgbClr val="000000"/>
                          </a:solidFill>
                          <a:latin typeface="Times New Roman"/>
                        </a:rPr>
                        <a:t>CAPITAL EXPENDITURES, NET</a:t>
                      </a:r>
                    </a:p>
                  </a:txBody>
                  <a:tcPr marL="38100" marR="38100" marT="25400" marB="25400" anchor="b">
                    <a:lnL>
                      <a:noFill/>
                    </a:lnL>
                    <a:lnR>
                      <a:noFill/>
                    </a:lnR>
                    <a:lnT>
                      <a:noFill/>
                    </a:lnT>
                    <a:lnB>
                      <a:noFill/>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25"/>
                  </a:ext>
                </a:extLst>
              </a:tr>
              <a:tr h="139700">
                <a:tc>
                  <a:txBody>
                    <a:bodyPr/>
                    <a:lstStyle/>
                    <a:p>
                      <a:pPr algn="l">
                        <a:lnSpc>
                          <a:spcPct val="83000"/>
                        </a:lnSpc>
                      </a:pPr>
                      <a:r>
                        <a:rPr sz="700" b="1" i="0">
                          <a:solidFill>
                            <a:srgbClr val="000000"/>
                          </a:solidFill>
                          <a:latin typeface="Times New Roman"/>
                        </a:rPr>
                        <a:t>Capital expenditures</a:t>
                      </a:r>
                    </a:p>
                  </a:txBody>
                  <a:tcPr marL="38100" marR="38100" marT="0" marB="0" anchor="ctr">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(3,799</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(5,890</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(5,543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(5,032</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(20,264</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(3,606</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(4,317</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(5,863</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(4,810</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1270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700" b="1" i="0">
                          <a:solidFill>
                            <a:srgbClr val="000000"/>
                          </a:solidFill>
                          <a:latin typeface="Times New Roman"/>
                        </a:rPr>
                        <a:t>(18,596</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700" b="1" i="0">
                          <a:solidFill>
                            <a:srgbClr val="000000"/>
                          </a:solidFill>
                          <a:latin typeface="Times New Roman"/>
                        </a:rPr>
                        <a:t>)</a:t>
                      </a:r>
                    </a:p>
                  </a:txBody>
                  <a:tcPr marL="0" marR="0" marT="0" marB="0" anchor="ctr">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26"/>
                  </a:ext>
                </a:extLst>
              </a:tr>
              <a:tr h="1016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27"/>
                  </a:ext>
                </a:extLst>
              </a:tr>
              <a:tr h="139700">
                <a:tc>
                  <a:txBody>
                    <a:bodyPr/>
                    <a:lstStyle/>
                    <a:p>
                      <a:pPr algn="l">
                        <a:lnSpc>
                          <a:spcPct val="83000"/>
                        </a:lnSpc>
                      </a:pPr>
                      <a:r>
                        <a:rPr sz="700" b="1" i="0">
                          <a:solidFill>
                            <a:srgbClr val="000000"/>
                          </a:solidFill>
                          <a:latin typeface="Times New Roman"/>
                        </a:rPr>
                        <a:t>MISCELLANEOUS OTHER DISCLOSURES</a:t>
                      </a:r>
                    </a:p>
                  </a:txBody>
                  <a:tcPr marL="38100" marR="38100" marT="25400" marB="2540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8"/>
                  </a:ext>
                </a:extLst>
              </a:tr>
              <a:tr h="139700">
                <a:tc>
                  <a:txBody>
                    <a:bodyPr/>
                    <a:lstStyle/>
                    <a:p>
                      <a:pPr algn="l">
                        <a:lnSpc>
                          <a:spcPct val="83000"/>
                        </a:lnSpc>
                      </a:pPr>
                      <a:r>
                        <a:rPr sz="700" b="0" i="0">
                          <a:solidFill>
                            <a:srgbClr val="000000"/>
                          </a:solidFill>
                          <a:latin typeface="Times New Roman"/>
                        </a:rPr>
                        <a:t>Net income attributable to the noncontrolling interests</a:t>
                      </a:r>
                    </a:p>
                  </a:txBody>
                  <a:tcPr marL="114300" marR="3810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897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2,545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2,458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5,885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11,785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429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3,043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7,265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5,419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16,156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29"/>
                  </a:ext>
                </a:extLst>
              </a:tr>
              <a:tr h="139700">
                <a:tc>
                  <a:txBody>
                    <a:bodyPr/>
                    <a:lstStyle/>
                    <a:p>
                      <a:pPr algn="l">
                        <a:lnSpc>
                          <a:spcPct val="83000"/>
                        </a:lnSpc>
                      </a:pPr>
                      <a:r>
                        <a:rPr sz="700" b="0" i="0">
                          <a:solidFill>
                            <a:srgbClr val="000000"/>
                          </a:solidFill>
                          <a:latin typeface="Times New Roman"/>
                        </a:rPr>
                        <a:t>Cash taxes</a:t>
                      </a:r>
                    </a:p>
                  </a:txBody>
                  <a:tcPr marL="114300" marR="3810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1,333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1,293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2,196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(986</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3,836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1,677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1,817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137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(1,335</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7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700" b="0" i="0">
                          <a:solidFill>
                            <a:srgbClr val="000000"/>
                          </a:solidFill>
                          <a:latin typeface="Times New Roman"/>
                        </a:rPr>
                        <a:t>2,296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extLst>
                  <a:ext uri="{0D108BD9-81ED-4DB2-BD59-A6C34878D82A}">
                    <a16:rowId xmlns:a16="http://schemas.microsoft.com/office/drawing/2014/main" val="1003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AVAILABLE LIQUIDITY</a:t>
            </a:r>
            <a:r>
              <a:rPr sz="2000" b="1" i="0" baseline="30000">
                <a:solidFill>
                  <a:srgbClr val="FFFFFF"/>
                </a:solidFill>
                <a:latin typeface="Arial"/>
              </a:rPr>
              <a:t>(1)</a:t>
            </a:r>
          </a:p>
        </p:txBody>
      </p:sp>
      <p:sp>
        <p:nvSpPr>
          <p:cNvPr id="4" name="Rectangle 3"/>
          <p:cNvSpPr/>
          <p:nvPr/>
        </p:nvSpPr>
        <p:spPr>
          <a:xfrm>
            <a:off x="1626108" y="5390007"/>
            <a:ext cx="5524500" cy="3175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50800" tIns="25400" rIns="50800" bIns="25400" rtlCol="0" anchor="t"/>
          <a:lstStyle/>
          <a:p>
            <a:pPr algn="l">
              <a:lnSpc>
                <a:spcPct val="100000"/>
              </a:lnSpc>
              <a:spcBef>
                <a:spcPts val="100"/>
              </a:spcBef>
              <a:tabLst>
                <a:tab pos="368300" algn="l"/>
              </a:tabLst>
            </a:pPr>
            <a:r>
              <a:rPr sz="600" b="0" i="0" baseline="30000">
                <a:solidFill>
                  <a:srgbClr val="000000"/>
                </a:solidFill>
                <a:latin typeface="Arial"/>
              </a:rPr>
              <a:t>(1)</a:t>
            </a:r>
            <a:r>
              <a:rPr sz="600" b="0" i="0">
                <a:solidFill>
                  <a:srgbClr val="000000"/>
                </a:solidFill>
                <a:latin typeface="Arial"/>
              </a:rPr>
              <a:t> Subject to available borrowings under the Credit Facility.</a:t>
            </a:r>
          </a:p>
          <a:p>
            <a:pPr algn="l">
              <a:lnSpc>
                <a:spcPct val="100000"/>
              </a:lnSpc>
              <a:spcBef>
                <a:spcPts val="100"/>
              </a:spcBef>
              <a:tabLst>
                <a:tab pos="368300" algn="l"/>
              </a:tabLst>
            </a:pPr>
            <a:r>
              <a:rPr sz="600" b="0" i="0">
                <a:solidFill>
                  <a:srgbClr val="000000"/>
                </a:solidFill>
                <a:latin typeface="Arial"/>
              </a:rPr>
              <a:t>Note: Actuals may not foot due to rounding</a:t>
            </a:r>
          </a:p>
        </p:txBody>
      </p:sp>
      <p:graphicFrame>
        <p:nvGraphicFramePr>
          <p:cNvPr id="5" name="Table 4"/>
          <p:cNvGraphicFramePr>
            <a:graphicFrameLocks noGrp="1"/>
          </p:cNvGraphicFramePr>
          <p:nvPr/>
        </p:nvGraphicFramePr>
        <p:xfrm>
          <a:off x="1626108" y="2052701"/>
          <a:ext cx="6997700" cy="3263900"/>
        </p:xfrm>
        <a:graphic>
          <a:graphicData uri="http://schemas.openxmlformats.org/drawingml/2006/table">
            <a:tbl>
              <a:tblPr firstRow="1" bandRow="1">
                <a:tableStyleId>{5C22544A-7EE6-4342-B048-85BDC9FD1C3A}</a:tableStyleId>
              </a:tblPr>
              <a:tblGrid>
                <a:gridCol w="2946400">
                  <a:extLst>
                    <a:ext uri="{9D8B030D-6E8A-4147-A177-3AD203B41FA5}">
                      <a16:colId xmlns:a16="http://schemas.microsoft.com/office/drawing/2014/main" val="20000"/>
                    </a:ext>
                  </a:extLst>
                </a:gridCol>
                <a:gridCol w="101600">
                  <a:extLst>
                    <a:ext uri="{9D8B030D-6E8A-4147-A177-3AD203B41FA5}">
                      <a16:colId xmlns:a16="http://schemas.microsoft.com/office/drawing/2014/main" val="20001"/>
                    </a:ext>
                  </a:extLst>
                </a:gridCol>
                <a:gridCol w="1104900">
                  <a:extLst>
                    <a:ext uri="{9D8B030D-6E8A-4147-A177-3AD203B41FA5}">
                      <a16:colId xmlns:a16="http://schemas.microsoft.com/office/drawing/2014/main" val="20002"/>
                    </a:ext>
                  </a:extLst>
                </a:gridCol>
                <a:gridCol w="63500">
                  <a:extLst>
                    <a:ext uri="{9D8B030D-6E8A-4147-A177-3AD203B41FA5}">
                      <a16:colId xmlns:a16="http://schemas.microsoft.com/office/drawing/2014/main" val="20003"/>
                    </a:ext>
                  </a:extLst>
                </a:gridCol>
                <a:gridCol w="241300">
                  <a:extLst>
                    <a:ext uri="{9D8B030D-6E8A-4147-A177-3AD203B41FA5}">
                      <a16:colId xmlns:a16="http://schemas.microsoft.com/office/drawing/2014/main" val="20004"/>
                    </a:ext>
                  </a:extLst>
                </a:gridCol>
                <a:gridCol w="101600">
                  <a:extLst>
                    <a:ext uri="{9D8B030D-6E8A-4147-A177-3AD203B41FA5}">
                      <a16:colId xmlns:a16="http://schemas.microsoft.com/office/drawing/2014/main" val="20005"/>
                    </a:ext>
                  </a:extLst>
                </a:gridCol>
                <a:gridCol w="1104900">
                  <a:extLst>
                    <a:ext uri="{9D8B030D-6E8A-4147-A177-3AD203B41FA5}">
                      <a16:colId xmlns:a16="http://schemas.microsoft.com/office/drawing/2014/main" val="20006"/>
                    </a:ext>
                  </a:extLst>
                </a:gridCol>
                <a:gridCol w="63500">
                  <a:extLst>
                    <a:ext uri="{9D8B030D-6E8A-4147-A177-3AD203B41FA5}">
                      <a16:colId xmlns:a16="http://schemas.microsoft.com/office/drawing/2014/main" val="20007"/>
                    </a:ext>
                  </a:extLst>
                </a:gridCol>
                <a:gridCol w="1270000">
                  <a:extLst>
                    <a:ext uri="{9D8B030D-6E8A-4147-A177-3AD203B41FA5}">
                      <a16:colId xmlns:a16="http://schemas.microsoft.com/office/drawing/2014/main" val="20008"/>
                    </a:ext>
                  </a:extLst>
                </a:gridCol>
              </a:tblGrid>
              <a:tr h="190500">
                <a:tc>
                  <a:txBody>
                    <a:bodyPr/>
                    <a:lstStyle/>
                    <a:p>
                      <a:pPr algn="l">
                        <a:lnSpc>
                          <a:spcPct val="83000"/>
                        </a:lnSpc>
                      </a:pPr>
                      <a:r>
                        <a:rPr sz="900" b="0" i="0">
                          <a:solidFill>
                            <a:srgbClr val="000000"/>
                          </a:solidFill>
                          <a:latin typeface="Times New Roman"/>
                        </a:rPr>
                        <a:t>(US$ in millions)</a:t>
                      </a:r>
                    </a:p>
                  </a:txBody>
                  <a:tcPr marL="38100" marR="38100" marT="25400" marB="2540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190500">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1"/>
                  </a:ext>
                </a:extLst>
              </a:tr>
              <a:tr h="190500">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2"/>
                  </a:ext>
                </a:extLst>
              </a:tr>
              <a:tr h="190500">
                <a:tc>
                  <a:txBody>
                    <a:bodyPr/>
                    <a:lstStyle/>
                    <a:p>
                      <a:endParaRPr sz="100" dirty="0"/>
                    </a:p>
                  </a:txBody>
                  <a:tcPr marL="0" marR="0" marT="0" marB="0" anchor="b">
                    <a:lnL>
                      <a:noFill/>
                    </a:lnL>
                    <a:lnR>
                      <a:noFill/>
                    </a:lnR>
                    <a:lnT>
                      <a:noFill/>
                    </a:lnT>
                    <a:lnB>
                      <a:noFill/>
                    </a:lnB>
                    <a:noFill/>
                  </a:tcPr>
                </a:tc>
                <a:tc gridSpan="3">
                  <a:txBody>
                    <a:bodyPr/>
                    <a:lstStyle/>
                    <a:p>
                      <a:pPr indent="38100" algn="r">
                        <a:lnSpc>
                          <a:spcPct val="83000"/>
                        </a:lnSpc>
                      </a:pPr>
                      <a:r>
                        <a:rPr sz="1100" b="1" i="0">
                          <a:solidFill>
                            <a:srgbClr val="000000"/>
                          </a:solidFill>
                          <a:latin typeface="Times New Roman"/>
                        </a:rPr>
                        <a:t>December 31, 2019</a:t>
                      </a:r>
                    </a:p>
                  </a:txBody>
                  <a:tcPr marL="0" marR="38100" marT="25400" marB="25400" anchor="b">
                    <a:lnL>
                      <a:noFill/>
                    </a:lnL>
                    <a:lnR>
                      <a:noFill/>
                    </a:lnR>
                    <a:lnT>
                      <a:noFill/>
                    </a:lnT>
                    <a:lnB w="25400" cmpd="sng">
                      <a:solidFill>
                        <a:srgbClr val="000000"/>
                      </a:solidFill>
                      <a:prstDash val="solid"/>
                    </a:lnB>
                    <a:noFill/>
                  </a:tcPr>
                </a:tc>
                <a:tc hMerge="1">
                  <a:txBody>
                    <a:bodyPr/>
                    <a:lstStyle/>
                    <a:p>
                      <a:pPr algn="r">
                        <a:lnSpc>
                          <a:spcPct val="83000"/>
                        </a:lnSpc>
                      </a:pPr>
                      <a:r>
                        <a:rPr sz="1100" b="1" i="0">
                          <a:solidFill>
                            <a:srgbClr val="000000"/>
                          </a:solidFill>
                          <a:latin typeface="Times New Roman"/>
                        </a:rPr>
                        <a:t>December 31, 2019</a:t>
                      </a:r>
                    </a:p>
                  </a:txBody>
                  <a:tcPr marL="38100" marR="38100" marT="25400" marB="25400" anchor="b">
                    <a:lnL>
                      <a:noFill/>
                    </a:lnL>
                    <a:lnR>
                      <a:noFill/>
                    </a:lnR>
                    <a:lnT>
                      <a:noFill/>
                    </a:lnT>
                    <a:lnB w="25400" cmpd="sng">
                      <a:solidFill>
                        <a:srgbClr val="000000"/>
                      </a:solidFill>
                      <a:prstDash val="solid"/>
                    </a:lnB>
                    <a:noFill/>
                  </a:tcPr>
                </a:tc>
                <a:tc hMerge="1">
                  <a:txBody>
                    <a:bodyPr/>
                    <a:lstStyle/>
                    <a:p>
                      <a:endParaRPr sz="100" dirty="0"/>
                    </a:p>
                  </a:txBody>
                  <a:tcPr marL="0" marR="0" marT="25400" marB="2540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r">
                        <a:lnSpc>
                          <a:spcPct val="83000"/>
                        </a:lnSpc>
                      </a:pPr>
                      <a:r>
                        <a:rPr sz="1100" b="1" i="0">
                          <a:solidFill>
                            <a:srgbClr val="000000"/>
                          </a:solidFill>
                          <a:latin typeface="Times New Roman"/>
                        </a:rPr>
                        <a:t>December 31, 2018</a:t>
                      </a:r>
                    </a:p>
                  </a:txBody>
                  <a:tcPr marL="0" marR="38100" marT="25400" marB="25400" anchor="b">
                    <a:lnL>
                      <a:noFill/>
                    </a:lnL>
                    <a:lnR>
                      <a:noFill/>
                    </a:lnR>
                    <a:lnT>
                      <a:noFill/>
                    </a:lnT>
                    <a:lnB w="25400" cmpd="sng">
                      <a:solidFill>
                        <a:srgbClr val="000000"/>
                      </a:solidFill>
                      <a:prstDash val="solid"/>
                    </a:lnB>
                    <a:noFill/>
                  </a:tcPr>
                </a:tc>
                <a:tc hMerge="1">
                  <a:txBody>
                    <a:bodyPr/>
                    <a:lstStyle/>
                    <a:p>
                      <a:pPr algn="r">
                        <a:lnSpc>
                          <a:spcPct val="83000"/>
                        </a:lnSpc>
                      </a:pPr>
                      <a:r>
                        <a:rPr sz="1100" b="1" i="0">
                          <a:solidFill>
                            <a:srgbClr val="000000"/>
                          </a:solidFill>
                          <a:latin typeface="Times New Roman"/>
                        </a:rPr>
                        <a:t>December 31, 2018</a:t>
                      </a:r>
                    </a:p>
                  </a:txBody>
                  <a:tcPr marL="38100" marR="38100" marT="25400" marB="25400" anchor="b">
                    <a:lnL>
                      <a:noFill/>
                    </a:lnL>
                    <a:lnR>
                      <a:noFill/>
                    </a:lnR>
                    <a:lnT>
                      <a:noFill/>
                    </a:lnT>
                    <a:lnB w="25400" cmpd="sng">
                      <a:solidFill>
                        <a:srgbClr val="000000"/>
                      </a:solidFill>
                      <a:prstDash val="solid"/>
                    </a:lnB>
                    <a:noFill/>
                  </a:tcPr>
                </a:tc>
                <a:tc hMerge="1">
                  <a:txBody>
                    <a:bodyPr/>
                    <a:lstStyle/>
                    <a:p>
                      <a:endParaRPr sz="100" dirty="0"/>
                    </a:p>
                  </a:txBody>
                  <a:tcPr marL="0" marR="0" marT="25400" marB="2540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3"/>
                  </a:ext>
                </a:extLst>
              </a:tr>
              <a:tr h="1905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4"/>
                  </a:ext>
                </a:extLst>
              </a:tr>
              <a:tr h="190500">
                <a:tc>
                  <a:txBody>
                    <a:bodyPr/>
                    <a:lstStyle/>
                    <a:p>
                      <a:pPr algn="l">
                        <a:lnSpc>
                          <a:spcPct val="83000"/>
                        </a:lnSpc>
                      </a:pPr>
                      <a:r>
                        <a:rPr sz="1100" b="0" i="0">
                          <a:solidFill>
                            <a:srgbClr val="000000"/>
                          </a:solidFill>
                          <a:latin typeface="Times New Roman"/>
                        </a:rPr>
                        <a:t>Commitment Under Facility</a:t>
                      </a:r>
                    </a:p>
                  </a:txBody>
                  <a:tcPr marL="38100" marR="38100" marT="25400" marB="25400" anchor="b">
                    <a:lnL>
                      <a:noFill/>
                    </a:lnL>
                    <a:lnR>
                      <a:noFill/>
                    </a:lnR>
                    <a:lnT>
                      <a:noFill/>
                    </a:lnT>
                    <a:lnB>
                      <a:noFill/>
                    </a:lnB>
                    <a:noFill/>
                  </a:tcPr>
                </a:tc>
                <a:tc>
                  <a:txBody>
                    <a:bodyPr/>
                    <a:lstStyle/>
                    <a:p>
                      <a:pPr algn="l">
                        <a:lnSpc>
                          <a:spcPct val="83000"/>
                        </a:lnSpc>
                      </a:pPr>
                      <a:r>
                        <a:rPr sz="1100" b="0" i="0">
                          <a:solidFill>
                            <a:srgbClr val="000000"/>
                          </a:solidFill>
                          <a:latin typeface="Times New Roman"/>
                        </a:rPr>
                        <a:t>$</a:t>
                      </a:r>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100" b="0" i="0">
                          <a:solidFill>
                            <a:srgbClr val="000000"/>
                          </a:solidFill>
                          <a:latin typeface="Times New Roman"/>
                        </a:rPr>
                        <a:t>250.0</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0" i="0">
                          <a:solidFill>
                            <a:srgbClr val="000000"/>
                          </a:solidFill>
                          <a:latin typeface="Times New Roman"/>
                        </a:rPr>
                        <a:t>$</a:t>
                      </a:r>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100" b="0" i="0">
                          <a:solidFill>
                            <a:srgbClr val="000000"/>
                          </a:solidFill>
                          <a:latin typeface="Times New Roman"/>
                        </a:rPr>
                        <a:t>325.0</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5"/>
                  </a:ext>
                </a:extLst>
              </a:tr>
              <a:tr h="1905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6"/>
                  </a:ext>
                </a:extLst>
              </a:tr>
              <a:tr h="190500">
                <a:tc>
                  <a:txBody>
                    <a:bodyPr/>
                    <a:lstStyle/>
                    <a:p>
                      <a:pPr algn="l">
                        <a:lnSpc>
                          <a:spcPct val="83000"/>
                        </a:lnSpc>
                      </a:pPr>
                      <a:r>
                        <a:rPr sz="1100" b="0" i="0">
                          <a:solidFill>
                            <a:srgbClr val="000000"/>
                          </a:solidFill>
                          <a:latin typeface="Times New Roman"/>
                        </a:rPr>
                        <a:t>Drawn</a:t>
                      </a:r>
                    </a:p>
                  </a:txBody>
                  <a:tcPr marL="381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1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100" b="0" i="0">
                          <a:solidFill>
                            <a:srgbClr val="000000"/>
                          </a:solidFill>
                          <a:latin typeface="Times New Roman"/>
                        </a:rPr>
                        <a:t>68.1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7"/>
                  </a:ext>
                </a:extLst>
              </a:tr>
              <a:tr h="1905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8"/>
                  </a:ext>
                </a:extLst>
              </a:tr>
              <a:tr h="190500">
                <a:tc>
                  <a:txBody>
                    <a:bodyPr/>
                    <a:lstStyle/>
                    <a:p>
                      <a:pPr algn="l">
                        <a:lnSpc>
                          <a:spcPct val="83000"/>
                        </a:lnSpc>
                      </a:pPr>
                      <a:r>
                        <a:rPr sz="1100" b="0" i="0">
                          <a:solidFill>
                            <a:srgbClr val="000000"/>
                          </a:solidFill>
                          <a:latin typeface="Times New Roman"/>
                        </a:rPr>
                        <a:t>Undrawn Letters of Credit</a:t>
                      </a:r>
                    </a:p>
                  </a:txBody>
                  <a:tcPr marL="381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100" b="0" i="0">
                          <a:solidFill>
                            <a:srgbClr val="000000"/>
                          </a:solidFill>
                          <a:latin typeface="Times New Roman"/>
                        </a:rPr>
                        <a:t>4.8</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100" b="0" i="0">
                          <a:solidFill>
                            <a:srgbClr val="000000"/>
                          </a:solidFill>
                          <a:latin typeface="Times New Roman"/>
                        </a:rPr>
                        <a:t>4.7</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9"/>
                  </a:ext>
                </a:extLst>
              </a:tr>
              <a:tr h="1905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0"/>
                  </a:ext>
                </a:extLst>
              </a:tr>
              <a:tr h="762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1"/>
                  </a:ext>
                </a:extLst>
              </a:tr>
              <a:tr h="762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2"/>
                  </a:ext>
                </a:extLst>
              </a:tr>
              <a:tr h="190500">
                <a:tc>
                  <a:txBody>
                    <a:bodyPr/>
                    <a:lstStyle/>
                    <a:p>
                      <a:pPr algn="l">
                        <a:lnSpc>
                          <a:spcPct val="83000"/>
                        </a:lnSpc>
                      </a:pPr>
                      <a:r>
                        <a:rPr sz="1100" b="1" i="0">
                          <a:solidFill>
                            <a:srgbClr val="000000"/>
                          </a:solidFill>
                          <a:latin typeface="Times New Roman"/>
                        </a:rPr>
                        <a:t>Undrawn Commitments Under Facility</a:t>
                      </a:r>
                    </a:p>
                  </a:txBody>
                  <a:tcPr marL="38100" marR="38100" marT="25400" marB="2540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100" b="1" i="0">
                          <a:solidFill>
                            <a:srgbClr val="000000"/>
                          </a:solidFill>
                          <a:latin typeface="Times New Roman"/>
                        </a:rPr>
                        <a:t>245.2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100" b="1" i="0">
                          <a:solidFill>
                            <a:srgbClr val="000000"/>
                          </a:solidFill>
                          <a:latin typeface="Times New Roman"/>
                        </a:rPr>
                        <a:t>252.2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3"/>
                  </a:ext>
                </a:extLst>
              </a:tr>
              <a:tr h="889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4"/>
                  </a:ext>
                </a:extLst>
              </a:tr>
              <a:tr h="889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5"/>
                  </a:ext>
                </a:extLst>
              </a:tr>
              <a:tr h="762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6"/>
                  </a:ext>
                </a:extLst>
              </a:tr>
              <a:tr h="190500">
                <a:tc>
                  <a:txBody>
                    <a:bodyPr/>
                    <a:lstStyle/>
                    <a:p>
                      <a:pPr algn="l">
                        <a:lnSpc>
                          <a:spcPct val="83000"/>
                        </a:lnSpc>
                      </a:pPr>
                      <a:r>
                        <a:rPr sz="1100" b="0" i="0">
                          <a:solidFill>
                            <a:srgbClr val="000000"/>
                          </a:solidFill>
                          <a:latin typeface="Times New Roman"/>
                        </a:rPr>
                        <a:t>Total Cash &amp; Cash Equivalents</a:t>
                      </a:r>
                    </a:p>
                  </a:txBody>
                  <a:tcPr marL="38100" marR="38100" marT="25400" marB="2540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100" b="0" i="0">
                          <a:solidFill>
                            <a:srgbClr val="000000"/>
                          </a:solidFill>
                          <a:latin typeface="Times New Roman"/>
                        </a:rPr>
                        <a:t>106.9</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100" b="0" i="0">
                          <a:solidFill>
                            <a:srgbClr val="000000"/>
                          </a:solidFill>
                          <a:latin typeface="Times New Roman"/>
                        </a:rPr>
                        <a:t>30.9</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7"/>
                  </a:ext>
                </a:extLst>
              </a:tr>
              <a:tr h="190500">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8"/>
                  </a:ext>
                </a:extLst>
              </a:tr>
              <a:tr h="190500">
                <a:tc>
                  <a:txBody>
                    <a:bodyPr/>
                    <a:lstStyle/>
                    <a:p>
                      <a:pPr algn="l">
                        <a:lnSpc>
                          <a:spcPct val="83000"/>
                        </a:lnSpc>
                      </a:pPr>
                      <a:r>
                        <a:rPr sz="1100" b="1" i="0">
                          <a:solidFill>
                            <a:srgbClr val="000000"/>
                          </a:solidFill>
                          <a:latin typeface="Times New Roman"/>
                        </a:rPr>
                        <a:t>Liquidity</a:t>
                      </a:r>
                    </a:p>
                  </a:txBody>
                  <a:tcPr marL="38100" marR="38100" marT="25400" marB="2540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100" b="1" i="0">
                          <a:solidFill>
                            <a:srgbClr val="000000"/>
                          </a:solidFill>
                          <a:latin typeface="Times New Roman"/>
                        </a:rPr>
                        <a:t>352.1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100" b="1" i="0">
                          <a:solidFill>
                            <a:srgbClr val="000000"/>
                          </a:solidFill>
                          <a:latin typeface="Times New Roman"/>
                        </a:rPr>
                        <a:t>283.0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9"/>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CURRENT CREDIT PICTURE</a:t>
            </a:r>
          </a:p>
        </p:txBody>
      </p:sp>
      <p:sp>
        <p:nvSpPr>
          <p:cNvPr id="4" name="Rectangle 3"/>
          <p:cNvSpPr/>
          <p:nvPr/>
        </p:nvSpPr>
        <p:spPr>
          <a:xfrm>
            <a:off x="520700" y="5664200"/>
            <a:ext cx="7378700" cy="10541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l">
              <a:lnSpc>
                <a:spcPct val="100000"/>
              </a:lnSpc>
              <a:spcBef>
                <a:spcPts val="100"/>
              </a:spcBef>
            </a:pPr>
            <a:r>
              <a:rPr sz="600" b="1" i="0" baseline="30000">
                <a:solidFill>
                  <a:srgbClr val="000000"/>
                </a:solidFill>
                <a:latin typeface="Arial"/>
              </a:rPr>
              <a:t>(1) </a:t>
            </a:r>
            <a:r>
              <a:rPr sz="600" b="0" i="0">
                <a:solidFill>
                  <a:srgbClr val="000000"/>
                </a:solidFill>
                <a:latin typeface="Arial"/>
              </a:rPr>
              <a:t>These ratios and measures are not based on generally accepted accounting principles and are not presented as alternative measures of operating performance or liquidity. Some of these ratios and measures include, among other things, pro forma adjustments for acquisitions, dispositions, one-time charges, and other items, as defined in the Credit Agreement. They are presented here to demonstrate compliance with the covenants in the Credit Agreement, as non-compliance with such covenants could have a material adverse effect on the Company.</a:t>
            </a:r>
          </a:p>
          <a:p>
            <a:pPr algn="l">
              <a:lnSpc>
                <a:spcPct val="100000"/>
              </a:lnSpc>
              <a:spcBef>
                <a:spcPts val="100"/>
              </a:spcBef>
            </a:pPr>
            <a:r>
              <a:rPr sz="600" b="1" i="0" baseline="30000">
                <a:solidFill>
                  <a:srgbClr val="000000"/>
                </a:solidFill>
                <a:latin typeface="Arial"/>
              </a:rPr>
              <a:t>(2) </a:t>
            </a:r>
            <a:r>
              <a:rPr sz="600" b="0" i="0">
                <a:solidFill>
                  <a:srgbClr val="000000"/>
                </a:solidFill>
                <a:latin typeface="Arial"/>
              </a:rPr>
              <a:t>Covenant EBITDA is a measure that includes pro forma adjustments for acquisitions, one-time charges, and other items, as defined in the Company's Credit Agreement.</a:t>
            </a:r>
          </a:p>
          <a:p>
            <a:pPr algn="l">
              <a:lnSpc>
                <a:spcPct val="100000"/>
              </a:lnSpc>
              <a:spcBef>
                <a:spcPts val="100"/>
              </a:spcBef>
            </a:pPr>
            <a:r>
              <a:rPr sz="600" b="1" i="0" baseline="30000">
                <a:solidFill>
                  <a:srgbClr val="000000"/>
                </a:solidFill>
                <a:latin typeface="Arial"/>
              </a:rPr>
              <a:t>(3) </a:t>
            </a:r>
            <a:r>
              <a:rPr sz="600" b="0" i="0">
                <a:solidFill>
                  <a:srgbClr val="000000"/>
                </a:solidFill>
                <a:latin typeface="Arial"/>
              </a:rPr>
              <a:t>Total Senior Leverage is a measure that includes borrowings under the Credit Agreement, outstanding letters of credit, less cash held in depository accounts, as defined in the Credit Agreement.</a:t>
            </a:r>
          </a:p>
          <a:p>
            <a:pPr algn="l">
              <a:lnSpc>
                <a:spcPct val="100000"/>
              </a:lnSpc>
              <a:spcBef>
                <a:spcPts val="100"/>
              </a:spcBef>
            </a:pPr>
            <a:r>
              <a:rPr sz="600" b="1" i="0" baseline="30000">
                <a:solidFill>
                  <a:srgbClr val="000000"/>
                </a:solidFill>
                <a:latin typeface="Arial"/>
              </a:rPr>
              <a:t>(4) </a:t>
            </a:r>
            <a:r>
              <a:rPr sz="600" b="0" i="0">
                <a:solidFill>
                  <a:srgbClr val="000000"/>
                </a:solidFill>
                <a:latin typeface="Arial"/>
              </a:rPr>
              <a:t>Net Debt is a measure that includes borrowings under the Credit Agreement, the Senior Notes due 2024, other outstanding debt and letters of credit, less cash held in depository accounts, as defined in the Credit Agreement. Net Debt does not include Deferred Acquisition Consideration with the exception of certain fixed components ($0.5 million as of December 31, 2019), and it does not include minority interest.</a:t>
            </a:r>
          </a:p>
          <a:p>
            <a:pPr algn="l">
              <a:lnSpc>
                <a:spcPct val="100000"/>
              </a:lnSpc>
              <a:spcBef>
                <a:spcPts val="100"/>
              </a:spcBef>
            </a:pPr>
            <a:r>
              <a:rPr sz="600" b="1" i="0" baseline="30000">
                <a:solidFill>
                  <a:srgbClr val="000000"/>
                </a:solidFill>
                <a:latin typeface="Arial"/>
              </a:rPr>
              <a:t>(5) </a:t>
            </a:r>
            <a:r>
              <a:rPr sz="600" b="0" i="0">
                <a:solidFill>
                  <a:srgbClr val="000000"/>
                </a:solidFill>
                <a:latin typeface="Arial"/>
              </a:rPr>
              <a:t>Based on borrowings as of December 31, 2019. Excludes letters of credit, and Deferred Acquisition Consideration.</a:t>
            </a:r>
          </a:p>
          <a:p>
            <a:pPr algn="l">
              <a:lnSpc>
                <a:spcPct val="100000"/>
              </a:lnSpc>
              <a:spcBef>
                <a:spcPts val="100"/>
              </a:spcBef>
            </a:pPr>
            <a:r>
              <a:rPr sz="600" b="0" i="0">
                <a:solidFill>
                  <a:srgbClr val="000000"/>
                </a:solidFill>
                <a:latin typeface="Arial"/>
              </a:rPr>
              <a:t>Note: Actuals may not foot due to rounding</a:t>
            </a:r>
          </a:p>
        </p:txBody>
      </p:sp>
      <p:sp>
        <p:nvSpPr>
          <p:cNvPr id="5" name="Rectangle 4"/>
          <p:cNvSpPr/>
          <p:nvPr/>
        </p:nvSpPr>
        <p:spPr>
          <a:xfrm>
            <a:off x="4940300" y="1701800"/>
            <a:ext cx="3822700" cy="330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spcBef>
                <a:spcPts val="1019"/>
              </a:spcBef>
            </a:pPr>
            <a:r>
              <a:rPr sz="1700" b="1" i="0" u="sng">
                <a:solidFill>
                  <a:srgbClr val="000000"/>
                </a:solidFill>
                <a:latin typeface="Times New Roman"/>
              </a:rPr>
              <a:t>Current Debt Maturity Profile </a:t>
            </a:r>
            <a:r>
              <a:rPr sz="1700" b="1" i="0" baseline="30000">
                <a:solidFill>
                  <a:srgbClr val="000000"/>
                </a:solidFill>
                <a:latin typeface="Times New Roman"/>
              </a:rPr>
              <a:t>(5)</a:t>
            </a:r>
          </a:p>
        </p:txBody>
      </p:sp>
      <p:sp>
        <p:nvSpPr>
          <p:cNvPr id="6" name="Rectangle 5"/>
          <p:cNvSpPr/>
          <p:nvPr/>
        </p:nvSpPr>
        <p:spPr>
          <a:xfrm>
            <a:off x="520700" y="1701800"/>
            <a:ext cx="4152900" cy="330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spcBef>
                <a:spcPts val="1019"/>
              </a:spcBef>
            </a:pPr>
            <a:r>
              <a:rPr sz="1700" b="1" i="0" u="sng">
                <a:solidFill>
                  <a:srgbClr val="000000"/>
                </a:solidFill>
                <a:latin typeface="Times New Roman"/>
              </a:rPr>
              <a:t>$250 million Credit Facility Covenants</a:t>
            </a:r>
            <a:r>
              <a:rPr sz="1700" b="1" i="0">
                <a:solidFill>
                  <a:srgbClr val="000000"/>
                </a:solidFill>
                <a:latin typeface="Times New Roman"/>
              </a:rPr>
              <a:t> </a:t>
            </a:r>
            <a:r>
              <a:rPr sz="1700" b="1" i="0" baseline="30000">
                <a:solidFill>
                  <a:srgbClr val="000000"/>
                </a:solidFill>
                <a:latin typeface="Times New Roman"/>
              </a:rPr>
              <a:t>(1)</a:t>
            </a:r>
          </a:p>
        </p:txBody>
      </p:sp>
      <p:graphicFrame>
        <p:nvGraphicFramePr>
          <p:cNvPr id="7" name="Table 6"/>
          <p:cNvGraphicFramePr>
            <a:graphicFrameLocks noGrp="1"/>
          </p:cNvGraphicFramePr>
          <p:nvPr/>
        </p:nvGraphicFramePr>
        <p:xfrm>
          <a:off x="520700" y="2044700"/>
          <a:ext cx="4324095" cy="3562984"/>
        </p:xfrm>
        <a:graphic>
          <a:graphicData uri="http://schemas.openxmlformats.org/drawingml/2006/table">
            <a:tbl>
              <a:tblPr firstRow="1" bandRow="1">
                <a:tableStyleId>{5C22544A-7EE6-4342-B048-85BDC9FD1C3A}</a:tableStyleId>
              </a:tblPr>
              <a:tblGrid>
                <a:gridCol w="993013">
                  <a:extLst>
                    <a:ext uri="{9D8B030D-6E8A-4147-A177-3AD203B41FA5}">
                      <a16:colId xmlns:a16="http://schemas.microsoft.com/office/drawing/2014/main" val="20000"/>
                    </a:ext>
                  </a:extLst>
                </a:gridCol>
                <a:gridCol w="1671574">
                  <a:extLst>
                    <a:ext uri="{9D8B030D-6E8A-4147-A177-3AD203B41FA5}">
                      <a16:colId xmlns:a16="http://schemas.microsoft.com/office/drawing/2014/main" val="20001"/>
                    </a:ext>
                  </a:extLst>
                </a:gridCol>
                <a:gridCol w="1659508">
                  <a:extLst>
                    <a:ext uri="{9D8B030D-6E8A-4147-A177-3AD203B41FA5}">
                      <a16:colId xmlns:a16="http://schemas.microsoft.com/office/drawing/2014/main" val="20002"/>
                    </a:ext>
                  </a:extLst>
                </a:gridCol>
              </a:tblGrid>
              <a:tr h="146177">
                <a:tc gridSpan="2">
                  <a:txBody>
                    <a:bodyPr/>
                    <a:lstStyle/>
                    <a:p>
                      <a:pPr algn="l">
                        <a:lnSpc>
                          <a:spcPct val="83000"/>
                        </a:lnSpc>
                      </a:pPr>
                      <a:r>
                        <a:rPr sz="800" b="0" i="0">
                          <a:solidFill>
                            <a:srgbClr val="000000"/>
                          </a:solidFill>
                          <a:latin typeface="Times New Roman"/>
                        </a:rPr>
                        <a:t>(US$ in millions)</a:t>
                      </a:r>
                    </a:p>
                  </a:txBody>
                  <a:tcPr marL="38100" marR="0" marT="0" marB="2540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120904">
                <a:tc>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1"/>
                  </a:ext>
                </a:extLst>
              </a:tr>
              <a:tr h="74168">
                <a:tc>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2"/>
                  </a:ext>
                </a:extLst>
              </a:tr>
              <a:tr h="146177">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3"/>
                  </a:ext>
                </a:extLst>
              </a:tr>
              <a:tr h="155956">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ctr">
                        <a:lnSpc>
                          <a:spcPct val="83000"/>
                        </a:lnSpc>
                      </a:pPr>
                      <a:r>
                        <a:rPr sz="1100" b="1" i="0">
                          <a:solidFill>
                            <a:srgbClr val="000000"/>
                          </a:solidFill>
                          <a:latin typeface="Times New Roman"/>
                        </a:rPr>
                        <a:t>December 31,</a:t>
                      </a:r>
                    </a:p>
                  </a:txBody>
                  <a:tcPr marL="38100" marR="38100" marT="0" marB="0" anchor="b">
                    <a:lnL>
                      <a:noFill/>
                    </a:lnL>
                    <a:lnR>
                      <a:noFill/>
                    </a:lnR>
                    <a:lnT>
                      <a:noFill/>
                    </a:lnT>
                    <a:lnB>
                      <a:noFill/>
                    </a:lnB>
                    <a:noFill/>
                  </a:tcPr>
                </a:tc>
                <a:extLst>
                  <a:ext uri="{0D108BD9-81ED-4DB2-BD59-A6C34878D82A}">
                    <a16:rowId xmlns:a16="http://schemas.microsoft.com/office/drawing/2014/main" val="10004"/>
                  </a:ext>
                </a:extLst>
              </a:tr>
              <a:tr h="146177">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ctr">
                        <a:lnSpc>
                          <a:spcPct val="83000"/>
                        </a:lnSpc>
                      </a:pPr>
                      <a:r>
                        <a:rPr sz="1000" b="1" i="0">
                          <a:solidFill>
                            <a:srgbClr val="000000"/>
                          </a:solidFill>
                          <a:latin typeface="Times New Roman"/>
                        </a:rPr>
                        <a:t>2019</a:t>
                      </a:r>
                    </a:p>
                  </a:txBody>
                  <a:tcPr marL="38100" marR="3810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5"/>
                  </a:ext>
                </a:extLst>
              </a:tr>
              <a:tr h="146177">
                <a:tc gridSpan="2">
                  <a:txBody>
                    <a:bodyPr/>
                    <a:lstStyle/>
                    <a:p>
                      <a:pPr algn="l">
                        <a:lnSpc>
                          <a:spcPct val="83000"/>
                        </a:lnSpc>
                      </a:pPr>
                      <a:r>
                        <a:rPr sz="1100" b="1" i="0">
                          <a:solidFill>
                            <a:srgbClr val="000000"/>
                          </a:solidFill>
                          <a:latin typeface="Times New Roman"/>
                        </a:rPr>
                        <a:t>Covenants</a:t>
                      </a:r>
                    </a:p>
                  </a:txBody>
                  <a:tcPr marL="381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6"/>
                  </a:ext>
                </a:extLst>
              </a:tr>
              <a:tr h="191008">
                <a:tc>
                  <a:txBody>
                    <a:bodyPr/>
                    <a:lstStyle/>
                    <a:p>
                      <a:pPr algn="l">
                        <a:lnSpc>
                          <a:spcPct val="83000"/>
                        </a:lnSpc>
                      </a:pPr>
                      <a:r>
                        <a:rPr sz="1100" b="0" i="0">
                          <a:solidFill>
                            <a:srgbClr val="000000"/>
                          </a:solidFill>
                          <a:latin typeface="Times New Roman"/>
                        </a:rPr>
                        <a:t>I.</a:t>
                      </a:r>
                    </a:p>
                  </a:txBody>
                  <a:tcPr marL="38100" marR="38100" marT="0" marB="25400" anchor="b">
                    <a:lnL>
                      <a:noFill/>
                    </a:lnL>
                    <a:lnR>
                      <a:noFill/>
                    </a:lnR>
                    <a:lnT>
                      <a:noFill/>
                    </a:lnT>
                    <a:lnB>
                      <a:noFill/>
                    </a:lnB>
                    <a:noFill/>
                  </a:tcPr>
                </a:tc>
                <a:tc>
                  <a:txBody>
                    <a:bodyPr/>
                    <a:lstStyle/>
                    <a:p>
                      <a:pPr algn="l">
                        <a:lnSpc>
                          <a:spcPct val="83000"/>
                        </a:lnSpc>
                      </a:pPr>
                      <a:r>
                        <a:rPr sz="1100" b="0" i="0">
                          <a:solidFill>
                            <a:srgbClr val="000000"/>
                          </a:solidFill>
                          <a:latin typeface="Times New Roman"/>
                        </a:rPr>
                        <a:t>Total Senior Leverage Ratio</a:t>
                      </a:r>
                    </a:p>
                  </a:txBody>
                  <a:tcPr marL="38100" marR="38100" marT="0" marB="25400" anchor="b">
                    <a:lnL>
                      <a:noFill/>
                    </a:lnL>
                    <a:lnR>
                      <a:noFill/>
                    </a:lnR>
                    <a:lnT>
                      <a:noFill/>
                    </a:lnT>
                    <a:lnB w="12700" cmpd="sng">
                      <a:solidFill>
                        <a:srgbClr val="FFFFFF"/>
                      </a:solidFill>
                      <a:prstDash val="solid"/>
                    </a:lnB>
                    <a:noFill/>
                  </a:tcPr>
                </a:tc>
                <a:tc>
                  <a:txBody>
                    <a:bodyPr/>
                    <a:lstStyle/>
                    <a:p>
                      <a:pPr algn="ctr">
                        <a:lnSpc>
                          <a:spcPct val="83000"/>
                        </a:lnSpc>
                      </a:pPr>
                      <a:r>
                        <a:rPr sz="1100" b="0" i="0">
                          <a:solidFill>
                            <a:srgbClr val="000000"/>
                          </a:solidFill>
                          <a:latin typeface="Times New Roman"/>
                        </a:rPr>
                        <a:t>(0.37)</a:t>
                      </a:r>
                    </a:p>
                  </a:txBody>
                  <a:tcPr marL="38100" marR="38100" marT="0" marB="25400" anchor="b">
                    <a:lnL>
                      <a:noFill/>
                    </a:lnL>
                    <a:lnR>
                      <a:noFill/>
                    </a:lnR>
                    <a:lnT>
                      <a:noFill/>
                    </a:lnT>
                    <a:lnB>
                      <a:noFill/>
                    </a:lnB>
                    <a:noFill/>
                  </a:tcPr>
                </a:tc>
                <a:extLst>
                  <a:ext uri="{0D108BD9-81ED-4DB2-BD59-A6C34878D82A}">
                    <a16:rowId xmlns:a16="http://schemas.microsoft.com/office/drawing/2014/main" val="10007"/>
                  </a:ext>
                </a:extLst>
              </a:tr>
              <a:tr h="167640">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0" i="0">
                          <a:solidFill>
                            <a:srgbClr val="000000"/>
                          </a:solidFill>
                          <a:latin typeface="Times New Roman"/>
                        </a:rPr>
                        <a:t>Maximum per covenant</a:t>
                      </a:r>
                    </a:p>
                  </a:txBody>
                  <a:tcPr marL="38100" marR="38100" marT="0" marB="0" anchor="b">
                    <a:lnL>
                      <a:noFill/>
                    </a:lnL>
                    <a:lnR>
                      <a:noFill/>
                    </a:lnR>
                    <a:lnT w="12700" cmpd="sng">
                      <a:solidFill>
                        <a:srgbClr val="FFFFFF"/>
                      </a:solidFill>
                      <a:prstDash val="solid"/>
                    </a:lnT>
                    <a:lnB w="12700" cmpd="sng">
                      <a:solidFill>
                        <a:srgbClr val="FFFFFF"/>
                      </a:solidFill>
                      <a:prstDash val="solid"/>
                    </a:lnB>
                    <a:noFill/>
                  </a:tcPr>
                </a:tc>
                <a:tc>
                  <a:txBody>
                    <a:bodyPr/>
                    <a:lstStyle/>
                    <a:p>
                      <a:pPr algn="ctr">
                        <a:lnSpc>
                          <a:spcPct val="83000"/>
                        </a:lnSpc>
                      </a:pPr>
                      <a:r>
                        <a:rPr sz="1100" b="0" i="0">
                          <a:solidFill>
                            <a:srgbClr val="000000"/>
                          </a:solidFill>
                          <a:latin typeface="Times New Roman"/>
                        </a:rPr>
                        <a:t>2.00</a:t>
                      </a:r>
                    </a:p>
                  </a:txBody>
                  <a:tcPr marL="38100" marR="38100" marT="0" marB="0" anchor="b">
                    <a:lnL>
                      <a:noFill/>
                    </a:lnL>
                    <a:lnR>
                      <a:noFill/>
                    </a:lnR>
                    <a:lnT>
                      <a:noFill/>
                    </a:lnT>
                    <a:lnB>
                      <a:noFill/>
                    </a:lnB>
                    <a:noFill/>
                  </a:tcPr>
                </a:tc>
                <a:extLst>
                  <a:ext uri="{0D108BD9-81ED-4DB2-BD59-A6C34878D82A}">
                    <a16:rowId xmlns:a16="http://schemas.microsoft.com/office/drawing/2014/main" val="10008"/>
                  </a:ext>
                </a:extLst>
              </a:tr>
              <a:tr h="59436">
                <a:tc>
                  <a:txBody>
                    <a:bodyPr/>
                    <a:lstStyle/>
                    <a:p>
                      <a:endParaRPr sz="100" dirty="0"/>
                    </a:p>
                  </a:txBody>
                  <a:tcPr marL="0" marR="0" marT="0" marB="0" anchor="b">
                    <a:lnL>
                      <a:noFill/>
                    </a:lnL>
                    <a:lnR>
                      <a:noFill/>
                    </a:lnR>
                    <a:lnT>
                      <a:noFill/>
                    </a:lnT>
                    <a:lnB w="12700" cmpd="sng">
                      <a:solidFill>
                        <a:srgbClr val="FFFFFF"/>
                      </a:solidFill>
                      <a:prstDash val="solid"/>
                    </a:lnB>
                    <a:noFill/>
                  </a:tcPr>
                </a:tc>
                <a:tc>
                  <a:txBody>
                    <a:bodyPr/>
                    <a:lstStyle/>
                    <a:p>
                      <a:endParaRPr sz="100" dirty="0"/>
                    </a:p>
                  </a:txBody>
                  <a:tcPr marL="0" marR="0" marT="0" marB="0" anchor="b">
                    <a:lnL>
                      <a:noFill/>
                    </a:lnL>
                    <a:lnR>
                      <a:noFill/>
                    </a:lnR>
                    <a:lnT w="12700" cmpd="sng">
                      <a:solidFill>
                        <a:srgbClr val="FFFFFF"/>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9"/>
                  </a:ext>
                </a:extLst>
              </a:tr>
              <a:tr h="202692">
                <a:tc>
                  <a:txBody>
                    <a:bodyPr/>
                    <a:lstStyle/>
                    <a:p>
                      <a:pPr algn="l">
                        <a:lnSpc>
                          <a:spcPct val="83000"/>
                        </a:lnSpc>
                      </a:pPr>
                      <a:r>
                        <a:rPr sz="1100" b="0" i="0">
                          <a:solidFill>
                            <a:srgbClr val="000000"/>
                          </a:solidFill>
                          <a:latin typeface="Times New Roman"/>
                        </a:rPr>
                        <a:t>II.</a:t>
                      </a:r>
                    </a:p>
                  </a:txBody>
                  <a:tcPr marL="38100" marR="38100" marT="12700" marB="25400" anchor="b">
                    <a:lnL>
                      <a:noFill/>
                    </a:lnL>
                    <a:lnR>
                      <a:noFill/>
                    </a:lnR>
                    <a:lnT w="12700" cmpd="sng">
                      <a:solidFill>
                        <a:srgbClr val="FFFFFF"/>
                      </a:solidFill>
                      <a:prstDash val="solid"/>
                    </a:lnT>
                    <a:lnB w="12700" cmpd="sng">
                      <a:solidFill>
                        <a:srgbClr val="FFFFFF"/>
                      </a:solidFill>
                      <a:prstDash val="solid"/>
                    </a:lnB>
                    <a:noFill/>
                  </a:tcPr>
                </a:tc>
                <a:tc>
                  <a:txBody>
                    <a:bodyPr/>
                    <a:lstStyle/>
                    <a:p>
                      <a:pPr algn="l">
                        <a:lnSpc>
                          <a:spcPct val="83000"/>
                        </a:lnSpc>
                      </a:pPr>
                      <a:r>
                        <a:rPr sz="1100" b="0" i="0">
                          <a:solidFill>
                            <a:srgbClr val="000000"/>
                          </a:solidFill>
                          <a:latin typeface="Times New Roman"/>
                        </a:rPr>
                        <a:t>Total Leverage Ratio</a:t>
                      </a:r>
                    </a:p>
                  </a:txBody>
                  <a:tcPr marL="38100" marR="38100" marT="12700" marB="25400" anchor="b">
                    <a:lnL>
                      <a:noFill/>
                    </a:lnL>
                    <a:lnR>
                      <a:noFill/>
                    </a:lnR>
                    <a:lnT>
                      <a:noFill/>
                    </a:lnT>
                    <a:lnB w="12700" cmpd="sng">
                      <a:solidFill>
                        <a:srgbClr val="FFFFFF"/>
                      </a:solidFill>
                      <a:prstDash val="solid"/>
                    </a:lnB>
                    <a:noFill/>
                  </a:tcPr>
                </a:tc>
                <a:tc>
                  <a:txBody>
                    <a:bodyPr/>
                    <a:lstStyle/>
                    <a:p>
                      <a:pPr algn="ctr">
                        <a:lnSpc>
                          <a:spcPct val="83000"/>
                        </a:lnSpc>
                      </a:pPr>
                      <a:r>
                        <a:rPr sz="1100" b="0" i="0">
                          <a:solidFill>
                            <a:srgbClr val="000000"/>
                          </a:solidFill>
                          <a:latin typeface="Times New Roman"/>
                        </a:rPr>
                        <a:t>4.52</a:t>
                      </a:r>
                    </a:p>
                  </a:txBody>
                  <a:tcPr marL="38100" marR="38100" marT="12700" marB="25400" anchor="b">
                    <a:lnL>
                      <a:noFill/>
                    </a:lnL>
                    <a:lnR>
                      <a:noFill/>
                    </a:lnR>
                    <a:lnT>
                      <a:noFill/>
                    </a:lnT>
                    <a:lnB>
                      <a:noFill/>
                    </a:lnB>
                    <a:noFill/>
                  </a:tcPr>
                </a:tc>
                <a:extLst>
                  <a:ext uri="{0D108BD9-81ED-4DB2-BD59-A6C34878D82A}">
                    <a16:rowId xmlns:a16="http://schemas.microsoft.com/office/drawing/2014/main" val="10010"/>
                  </a:ext>
                </a:extLst>
              </a:tr>
              <a:tr h="167640">
                <a:tc>
                  <a:txBody>
                    <a:bodyPr/>
                    <a:lstStyle/>
                    <a:p>
                      <a:endParaRPr sz="100" dirty="0"/>
                    </a:p>
                  </a:txBody>
                  <a:tcPr marL="0" marR="0" marT="0" marB="0" anchor="b">
                    <a:lnL>
                      <a:noFill/>
                    </a:lnL>
                    <a:lnR>
                      <a:noFill/>
                    </a:lnR>
                    <a:lnT w="12700" cmpd="sng">
                      <a:solidFill>
                        <a:srgbClr val="FFFFFF"/>
                      </a:solidFill>
                      <a:prstDash val="solid"/>
                    </a:lnT>
                    <a:lnB w="12700" cmpd="sng">
                      <a:solidFill>
                        <a:srgbClr val="FFFFFF"/>
                      </a:solidFill>
                      <a:prstDash val="solid"/>
                    </a:lnB>
                    <a:noFill/>
                  </a:tcPr>
                </a:tc>
                <a:tc>
                  <a:txBody>
                    <a:bodyPr/>
                    <a:lstStyle/>
                    <a:p>
                      <a:pPr algn="l">
                        <a:lnSpc>
                          <a:spcPct val="83000"/>
                        </a:lnSpc>
                      </a:pPr>
                      <a:r>
                        <a:rPr sz="1100" b="0" i="0">
                          <a:solidFill>
                            <a:srgbClr val="000000"/>
                          </a:solidFill>
                          <a:latin typeface="Times New Roman"/>
                        </a:rPr>
                        <a:t>Maximum per covenant</a:t>
                      </a:r>
                    </a:p>
                  </a:txBody>
                  <a:tcPr marL="38100" marR="38100" marT="0" marB="0" anchor="b">
                    <a:lnL>
                      <a:noFill/>
                    </a:lnL>
                    <a:lnR>
                      <a:noFill/>
                    </a:lnR>
                    <a:lnT w="12700" cmpd="sng">
                      <a:solidFill>
                        <a:srgbClr val="FFFFFF"/>
                      </a:solidFill>
                      <a:prstDash val="solid"/>
                    </a:lnT>
                    <a:lnB w="12700" cmpd="sng">
                      <a:solidFill>
                        <a:srgbClr val="FFFFFF"/>
                      </a:solidFill>
                      <a:prstDash val="solid"/>
                    </a:lnB>
                    <a:noFill/>
                  </a:tcPr>
                </a:tc>
                <a:tc>
                  <a:txBody>
                    <a:bodyPr/>
                    <a:lstStyle/>
                    <a:p>
                      <a:pPr algn="ctr">
                        <a:lnSpc>
                          <a:spcPct val="83000"/>
                        </a:lnSpc>
                      </a:pPr>
                      <a:r>
                        <a:rPr sz="1100" b="0" i="0">
                          <a:solidFill>
                            <a:srgbClr val="000000"/>
                          </a:solidFill>
                          <a:latin typeface="Times New Roman"/>
                        </a:rPr>
                        <a:t>6.25</a:t>
                      </a:r>
                    </a:p>
                  </a:txBody>
                  <a:tcPr marL="38100" marR="38100" marT="0" marB="0" anchor="b">
                    <a:lnL>
                      <a:noFill/>
                    </a:lnL>
                    <a:lnR>
                      <a:noFill/>
                    </a:lnR>
                    <a:lnT>
                      <a:noFill/>
                    </a:lnT>
                    <a:lnB>
                      <a:noFill/>
                    </a:lnB>
                    <a:noFill/>
                  </a:tcPr>
                </a:tc>
                <a:extLst>
                  <a:ext uri="{0D108BD9-81ED-4DB2-BD59-A6C34878D82A}">
                    <a16:rowId xmlns:a16="http://schemas.microsoft.com/office/drawing/2014/main" val="10011"/>
                  </a:ext>
                </a:extLst>
              </a:tr>
              <a:tr h="94107">
                <a:tc>
                  <a:txBody>
                    <a:bodyPr/>
                    <a:lstStyle/>
                    <a:p>
                      <a:endParaRPr sz="100" dirty="0"/>
                    </a:p>
                  </a:txBody>
                  <a:tcPr marL="0" marR="0" marT="0" marB="0" anchor="b">
                    <a:lnL>
                      <a:noFill/>
                    </a:lnL>
                    <a:lnR>
                      <a:noFill/>
                    </a:lnR>
                    <a:lnT w="12700" cmpd="sng">
                      <a:solidFill>
                        <a:srgbClr val="FFFFFF"/>
                      </a:solidFill>
                      <a:prstDash val="solid"/>
                    </a:lnT>
                    <a:lnB w="12700" cmpd="sng">
                      <a:solidFill>
                        <a:srgbClr val="FFFFFF"/>
                      </a:solidFill>
                      <a:prstDash val="solid"/>
                    </a:lnB>
                    <a:noFill/>
                  </a:tcPr>
                </a:tc>
                <a:tc>
                  <a:txBody>
                    <a:bodyPr/>
                    <a:lstStyle/>
                    <a:p>
                      <a:endParaRPr sz="100" dirty="0"/>
                    </a:p>
                  </a:txBody>
                  <a:tcPr marL="0" marR="0" marT="0" marB="0" anchor="b">
                    <a:lnL>
                      <a:noFill/>
                    </a:lnL>
                    <a:lnR>
                      <a:noFill/>
                    </a:lnR>
                    <a:lnT w="12700" cmpd="sng">
                      <a:solidFill>
                        <a:srgbClr val="FFFFFF"/>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2"/>
                  </a:ext>
                </a:extLst>
              </a:tr>
              <a:tr h="146177">
                <a:tc>
                  <a:txBody>
                    <a:bodyPr/>
                    <a:lstStyle/>
                    <a:p>
                      <a:pPr algn="l">
                        <a:lnSpc>
                          <a:spcPct val="83000"/>
                        </a:lnSpc>
                      </a:pPr>
                      <a:r>
                        <a:rPr sz="1100" b="0" i="0">
                          <a:solidFill>
                            <a:srgbClr val="000000"/>
                          </a:solidFill>
                          <a:latin typeface="Times New Roman"/>
                        </a:rPr>
                        <a:t>III.</a:t>
                      </a:r>
                    </a:p>
                  </a:txBody>
                  <a:tcPr marL="38100" marR="38100" marT="0" marB="0" anchor="b">
                    <a:lnL>
                      <a:noFill/>
                    </a:lnL>
                    <a:lnR>
                      <a:noFill/>
                    </a:lnR>
                    <a:lnT w="12700" cmpd="sng">
                      <a:solidFill>
                        <a:srgbClr val="FFFFFF"/>
                      </a:solidFill>
                      <a:prstDash val="solid"/>
                    </a:lnT>
                    <a:lnB w="12700" cmpd="sng">
                      <a:solidFill>
                        <a:srgbClr val="FFFFFF"/>
                      </a:solidFill>
                      <a:prstDash val="solid"/>
                    </a:lnB>
                    <a:noFill/>
                  </a:tcPr>
                </a:tc>
                <a:tc>
                  <a:txBody>
                    <a:bodyPr/>
                    <a:lstStyle/>
                    <a:p>
                      <a:pPr algn="l">
                        <a:lnSpc>
                          <a:spcPct val="83000"/>
                        </a:lnSpc>
                      </a:pPr>
                      <a:r>
                        <a:rPr sz="1100" b="0" i="0">
                          <a:solidFill>
                            <a:srgbClr val="000000"/>
                          </a:solidFill>
                          <a:latin typeface="Times New Roman"/>
                        </a:rPr>
                        <a:t>Fixed Charges Ratio</a:t>
                      </a:r>
                    </a:p>
                  </a:txBody>
                  <a:tcPr marL="38100" marR="38100" marT="0" marB="0" anchor="b">
                    <a:lnL>
                      <a:noFill/>
                    </a:lnL>
                    <a:lnR>
                      <a:noFill/>
                    </a:lnR>
                    <a:lnT>
                      <a:noFill/>
                    </a:lnT>
                    <a:lnB w="12700" cmpd="sng">
                      <a:solidFill>
                        <a:srgbClr val="FFFFFF"/>
                      </a:solidFill>
                      <a:prstDash val="solid"/>
                    </a:lnB>
                    <a:noFill/>
                  </a:tcPr>
                </a:tc>
                <a:tc>
                  <a:txBody>
                    <a:bodyPr/>
                    <a:lstStyle/>
                    <a:p>
                      <a:pPr algn="ctr">
                        <a:lnSpc>
                          <a:spcPct val="83000"/>
                        </a:lnSpc>
                      </a:pPr>
                      <a:r>
                        <a:rPr sz="1100" b="0" i="0">
                          <a:solidFill>
                            <a:srgbClr val="000000"/>
                          </a:solidFill>
                          <a:latin typeface="Times New Roman"/>
                        </a:rPr>
                        <a:t>2.55</a:t>
                      </a:r>
                    </a:p>
                  </a:txBody>
                  <a:tcPr marL="38100" marR="38100" marT="0" marB="0" anchor="b">
                    <a:lnL>
                      <a:noFill/>
                    </a:lnL>
                    <a:lnR>
                      <a:noFill/>
                    </a:lnR>
                    <a:lnT>
                      <a:noFill/>
                    </a:lnT>
                    <a:lnB>
                      <a:noFill/>
                    </a:lnB>
                    <a:noFill/>
                  </a:tcPr>
                </a:tc>
                <a:extLst>
                  <a:ext uri="{0D108BD9-81ED-4DB2-BD59-A6C34878D82A}">
                    <a16:rowId xmlns:a16="http://schemas.microsoft.com/office/drawing/2014/main" val="10013"/>
                  </a:ext>
                </a:extLst>
              </a:tr>
              <a:tr h="203200">
                <a:tc>
                  <a:txBody>
                    <a:bodyPr/>
                    <a:lstStyle/>
                    <a:p>
                      <a:endParaRPr sz="100" dirty="0"/>
                    </a:p>
                  </a:txBody>
                  <a:tcPr marL="0" marR="0" marT="0" marB="0" anchor="b">
                    <a:lnL>
                      <a:noFill/>
                    </a:lnL>
                    <a:lnR>
                      <a:noFill/>
                    </a:lnR>
                    <a:lnT w="12700" cmpd="sng">
                      <a:solidFill>
                        <a:srgbClr val="FFFFFF"/>
                      </a:solidFill>
                      <a:prstDash val="solid"/>
                    </a:lnT>
                    <a:lnB w="12700" cmpd="sng">
                      <a:solidFill>
                        <a:srgbClr val="FFFFFF"/>
                      </a:solidFill>
                      <a:prstDash val="solid"/>
                    </a:lnB>
                    <a:noFill/>
                  </a:tcPr>
                </a:tc>
                <a:tc>
                  <a:txBody>
                    <a:bodyPr/>
                    <a:lstStyle/>
                    <a:p>
                      <a:pPr algn="l">
                        <a:lnSpc>
                          <a:spcPct val="83000"/>
                        </a:lnSpc>
                      </a:pPr>
                      <a:r>
                        <a:rPr sz="1100" b="0" i="0">
                          <a:solidFill>
                            <a:srgbClr val="000000"/>
                          </a:solidFill>
                          <a:latin typeface="Times New Roman"/>
                        </a:rPr>
                        <a:t>Minimum per covenant</a:t>
                      </a:r>
                    </a:p>
                  </a:txBody>
                  <a:tcPr marL="38100" marR="38100" marT="12700" marB="25400" anchor="b">
                    <a:lnL>
                      <a:noFill/>
                    </a:lnL>
                    <a:lnR>
                      <a:noFill/>
                    </a:lnR>
                    <a:lnT w="12700" cmpd="sng">
                      <a:solidFill>
                        <a:srgbClr val="FFFFFF"/>
                      </a:solidFill>
                      <a:prstDash val="solid"/>
                    </a:lnT>
                    <a:lnB w="12700" cmpd="sng">
                      <a:solidFill>
                        <a:srgbClr val="FFFFFF"/>
                      </a:solidFill>
                      <a:prstDash val="solid"/>
                    </a:lnB>
                    <a:noFill/>
                  </a:tcPr>
                </a:tc>
                <a:tc>
                  <a:txBody>
                    <a:bodyPr/>
                    <a:lstStyle/>
                    <a:p>
                      <a:pPr algn="ctr">
                        <a:lnSpc>
                          <a:spcPct val="83000"/>
                        </a:lnSpc>
                      </a:pPr>
                      <a:r>
                        <a:rPr sz="1100" b="0" i="0">
                          <a:solidFill>
                            <a:srgbClr val="000000"/>
                          </a:solidFill>
                          <a:latin typeface="Times New Roman"/>
                        </a:rPr>
                        <a:t>1.00</a:t>
                      </a:r>
                    </a:p>
                  </a:txBody>
                  <a:tcPr marL="38100" marR="38100" marT="12700" marB="25400" anchor="b">
                    <a:lnL>
                      <a:noFill/>
                    </a:lnL>
                    <a:lnR>
                      <a:noFill/>
                    </a:lnR>
                    <a:lnT>
                      <a:noFill/>
                    </a:lnT>
                    <a:lnB>
                      <a:noFill/>
                    </a:lnB>
                    <a:noFill/>
                  </a:tcPr>
                </a:tc>
                <a:extLst>
                  <a:ext uri="{0D108BD9-81ED-4DB2-BD59-A6C34878D82A}">
                    <a16:rowId xmlns:a16="http://schemas.microsoft.com/office/drawing/2014/main" val="10014"/>
                  </a:ext>
                </a:extLst>
              </a:tr>
              <a:tr h="76708">
                <a:tc>
                  <a:txBody>
                    <a:bodyPr/>
                    <a:lstStyle/>
                    <a:p>
                      <a:endParaRPr sz="100" dirty="0"/>
                    </a:p>
                  </a:txBody>
                  <a:tcPr marL="0" marR="0" marT="0" marB="0" anchor="b">
                    <a:lnL>
                      <a:noFill/>
                    </a:lnL>
                    <a:lnR>
                      <a:noFill/>
                    </a:lnR>
                    <a:lnT w="12700" cmpd="sng">
                      <a:solidFill>
                        <a:srgbClr val="FFFFFF"/>
                      </a:solidFill>
                      <a:prstDash val="solid"/>
                    </a:lnT>
                    <a:lnB>
                      <a:noFill/>
                    </a:lnB>
                    <a:noFill/>
                  </a:tcPr>
                </a:tc>
                <a:tc>
                  <a:txBody>
                    <a:bodyPr/>
                    <a:lstStyle/>
                    <a:p>
                      <a:endParaRPr sz="100" dirty="0"/>
                    </a:p>
                  </a:txBody>
                  <a:tcPr marL="0" marR="0" marT="0" marB="0" anchor="b">
                    <a:lnL>
                      <a:noFill/>
                    </a:lnL>
                    <a:lnR>
                      <a:noFill/>
                    </a:lnR>
                    <a:lnT w="12700" cmpd="sng">
                      <a:solidFill>
                        <a:srgbClr val="FFFFFF"/>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5"/>
                  </a:ext>
                </a:extLst>
              </a:tr>
              <a:tr h="226060">
                <a:tc>
                  <a:txBody>
                    <a:bodyPr/>
                    <a:lstStyle/>
                    <a:p>
                      <a:pPr algn="l">
                        <a:lnSpc>
                          <a:spcPct val="83000"/>
                        </a:lnSpc>
                      </a:pPr>
                      <a:r>
                        <a:rPr sz="1100" b="0" i="0">
                          <a:solidFill>
                            <a:srgbClr val="000000"/>
                          </a:solidFill>
                          <a:latin typeface="Times New Roman"/>
                        </a:rPr>
                        <a:t>IV.</a:t>
                      </a:r>
                    </a:p>
                  </a:txBody>
                  <a:tcPr marL="38100" marR="38100" marT="25400" marB="25400" anchor="b">
                    <a:lnL>
                      <a:noFill/>
                    </a:lnL>
                    <a:lnR>
                      <a:noFill/>
                    </a:lnR>
                    <a:lnT>
                      <a:noFill/>
                    </a:lnT>
                    <a:lnB>
                      <a:noFill/>
                    </a:lnB>
                    <a:noFill/>
                  </a:tcPr>
                </a:tc>
                <a:tc>
                  <a:txBody>
                    <a:bodyPr/>
                    <a:lstStyle/>
                    <a:p>
                      <a:pPr algn="l">
                        <a:lnSpc>
                          <a:spcPct val="83000"/>
                        </a:lnSpc>
                      </a:pPr>
                      <a:r>
                        <a:rPr sz="1100" b="0" i="0">
                          <a:solidFill>
                            <a:srgbClr val="000000"/>
                          </a:solidFill>
                          <a:latin typeface="Times New Roman"/>
                        </a:rPr>
                        <a:t>Covenant EBITDA </a:t>
                      </a:r>
                      <a:r>
                        <a:rPr sz="1100" b="0" i="0" baseline="30000">
                          <a:solidFill>
                            <a:srgbClr val="000000"/>
                          </a:solidFill>
                          <a:latin typeface="Times New Roman"/>
                        </a:rPr>
                        <a:t>(2)</a:t>
                      </a:r>
                    </a:p>
                  </a:txBody>
                  <a:tcPr marL="38100" marR="38100" marT="25400" marB="25400" anchor="b">
                    <a:lnL>
                      <a:noFill/>
                    </a:lnL>
                    <a:lnR>
                      <a:noFill/>
                    </a:lnR>
                    <a:lnT>
                      <a:noFill/>
                    </a:lnT>
                    <a:lnB>
                      <a:noFill/>
                    </a:lnB>
                    <a:noFill/>
                  </a:tcPr>
                </a:tc>
                <a:tc>
                  <a:txBody>
                    <a:bodyPr/>
                    <a:lstStyle/>
                    <a:p>
                      <a:pPr algn="ctr">
                        <a:lnSpc>
                          <a:spcPct val="83000"/>
                        </a:lnSpc>
                      </a:pPr>
                      <a:r>
                        <a:rPr sz="1100" b="0" i="0">
                          <a:solidFill>
                            <a:srgbClr val="000000"/>
                          </a:solidFill>
                          <a:latin typeface="Times New Roman"/>
                        </a:rPr>
                        <a:t>$184.2</a:t>
                      </a:r>
                    </a:p>
                  </a:txBody>
                  <a:tcPr marL="38100" marR="38100" marT="25400" marB="25400" anchor="b">
                    <a:lnL>
                      <a:noFill/>
                    </a:lnL>
                    <a:lnR>
                      <a:noFill/>
                    </a:lnR>
                    <a:lnT>
                      <a:noFill/>
                    </a:lnT>
                    <a:lnB>
                      <a:noFill/>
                    </a:lnB>
                    <a:noFill/>
                  </a:tcPr>
                </a:tc>
                <a:extLst>
                  <a:ext uri="{0D108BD9-81ED-4DB2-BD59-A6C34878D82A}">
                    <a16:rowId xmlns:a16="http://schemas.microsoft.com/office/drawing/2014/main" val="10016"/>
                  </a:ext>
                </a:extLst>
              </a:tr>
              <a:tr h="203200">
                <a:tc>
                  <a:txBody>
                    <a:bodyPr/>
                    <a:lstStyle/>
                    <a:p>
                      <a:endParaRPr sz="100" dirty="0"/>
                    </a:p>
                  </a:txBody>
                  <a:tcPr marL="0" marR="0" marT="0" marB="0" anchor="b">
                    <a:lnL>
                      <a:noFill/>
                    </a:lnL>
                    <a:lnR>
                      <a:noFill/>
                    </a:lnR>
                    <a:lnT>
                      <a:noFill/>
                    </a:lnT>
                    <a:lnB w="12700" cmpd="sng">
                      <a:solidFill>
                        <a:srgbClr val="FFFFFF"/>
                      </a:solidFill>
                      <a:prstDash val="solid"/>
                    </a:lnB>
                    <a:noFill/>
                  </a:tcPr>
                </a:tc>
                <a:tc>
                  <a:txBody>
                    <a:bodyPr/>
                    <a:lstStyle/>
                    <a:p>
                      <a:pPr algn="l">
                        <a:lnSpc>
                          <a:spcPct val="83000"/>
                        </a:lnSpc>
                      </a:pPr>
                      <a:r>
                        <a:rPr sz="1100" b="0" i="0">
                          <a:solidFill>
                            <a:srgbClr val="000000"/>
                          </a:solidFill>
                          <a:latin typeface="Times New Roman"/>
                        </a:rPr>
                        <a:t>Minimum per covenant</a:t>
                      </a:r>
                    </a:p>
                  </a:txBody>
                  <a:tcPr marL="38100" marR="38100" marT="12700" marB="25400" anchor="b">
                    <a:lnL>
                      <a:noFill/>
                    </a:lnL>
                    <a:lnR>
                      <a:noFill/>
                    </a:lnR>
                    <a:lnT>
                      <a:noFill/>
                    </a:lnT>
                    <a:lnB w="12700" cmpd="sng">
                      <a:solidFill>
                        <a:srgbClr val="FFFFFF"/>
                      </a:solidFill>
                      <a:prstDash val="solid"/>
                    </a:lnB>
                    <a:noFill/>
                  </a:tcPr>
                </a:tc>
                <a:tc>
                  <a:txBody>
                    <a:bodyPr/>
                    <a:lstStyle/>
                    <a:p>
                      <a:pPr algn="ctr">
                        <a:lnSpc>
                          <a:spcPct val="83000"/>
                        </a:lnSpc>
                      </a:pPr>
                      <a:r>
                        <a:rPr sz="1100" b="0" i="0">
                          <a:solidFill>
                            <a:srgbClr val="000000"/>
                          </a:solidFill>
                          <a:latin typeface="Times New Roman"/>
                        </a:rPr>
                        <a:t>$105.0</a:t>
                      </a:r>
                    </a:p>
                  </a:txBody>
                  <a:tcPr marL="38100" marR="38100" marT="12700" marB="25400" anchor="b">
                    <a:lnL>
                      <a:noFill/>
                    </a:lnL>
                    <a:lnR>
                      <a:noFill/>
                    </a:lnR>
                    <a:lnT>
                      <a:noFill/>
                    </a:lnT>
                    <a:lnB>
                      <a:noFill/>
                    </a:lnB>
                    <a:noFill/>
                  </a:tcPr>
                </a:tc>
                <a:extLst>
                  <a:ext uri="{0D108BD9-81ED-4DB2-BD59-A6C34878D82A}">
                    <a16:rowId xmlns:a16="http://schemas.microsoft.com/office/drawing/2014/main" val="10017"/>
                  </a:ext>
                </a:extLst>
              </a:tr>
              <a:tr h="111505">
                <a:tc>
                  <a:txBody>
                    <a:bodyPr/>
                    <a:lstStyle/>
                    <a:p>
                      <a:endParaRPr sz="100" dirty="0"/>
                    </a:p>
                  </a:txBody>
                  <a:tcPr marL="0" marR="0" marT="0" marB="0" anchor="b">
                    <a:lnL>
                      <a:noFill/>
                    </a:lnL>
                    <a:lnR>
                      <a:noFill/>
                    </a:lnR>
                    <a:lnT w="12700" cmpd="sng">
                      <a:solidFill>
                        <a:srgbClr val="FFFFFF"/>
                      </a:solidFill>
                      <a:prstDash val="solid"/>
                    </a:lnT>
                    <a:lnB>
                      <a:noFill/>
                    </a:lnB>
                    <a:noFill/>
                  </a:tcPr>
                </a:tc>
                <a:tc>
                  <a:txBody>
                    <a:bodyPr/>
                    <a:lstStyle/>
                    <a:p>
                      <a:endParaRPr sz="100" dirty="0"/>
                    </a:p>
                  </a:txBody>
                  <a:tcPr marL="0" marR="0" marT="0" marB="0" anchor="b">
                    <a:lnL>
                      <a:noFill/>
                    </a:lnL>
                    <a:lnR>
                      <a:noFill/>
                    </a:lnR>
                    <a:lnT w="12700" cmpd="sng">
                      <a:solidFill>
                        <a:srgbClr val="FFFFFF"/>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8"/>
                  </a:ext>
                </a:extLst>
              </a:tr>
              <a:tr h="146177">
                <a:tc gridSpan="2">
                  <a:txBody>
                    <a:bodyPr/>
                    <a:lstStyle/>
                    <a:p>
                      <a:pPr algn="l">
                        <a:lnSpc>
                          <a:spcPct val="83000"/>
                        </a:lnSpc>
                      </a:pPr>
                      <a:r>
                        <a:rPr sz="1100" b="1" i="0">
                          <a:solidFill>
                            <a:srgbClr val="000000"/>
                          </a:solidFill>
                          <a:latin typeface="Times New Roman"/>
                        </a:rPr>
                        <a:t>Debt Calculation</a:t>
                      </a:r>
                    </a:p>
                  </a:txBody>
                  <a:tcPr marL="381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9"/>
                  </a:ext>
                </a:extLst>
              </a:tr>
              <a:tr h="226060">
                <a:tc gridSpan="2">
                  <a:txBody>
                    <a:bodyPr/>
                    <a:lstStyle/>
                    <a:p>
                      <a:pPr algn="l">
                        <a:lnSpc>
                          <a:spcPct val="83000"/>
                        </a:lnSpc>
                      </a:pPr>
                      <a:r>
                        <a:rPr sz="1100" b="0" i="0">
                          <a:solidFill>
                            <a:srgbClr val="000000"/>
                          </a:solidFill>
                          <a:latin typeface="Times New Roman"/>
                        </a:rPr>
                        <a:t>Total Senior Leverage, net</a:t>
                      </a:r>
                      <a:r>
                        <a:rPr sz="1100" b="0" i="0" baseline="30000">
                          <a:solidFill>
                            <a:srgbClr val="000000"/>
                          </a:solidFill>
                          <a:latin typeface="Times New Roman"/>
                        </a:rPr>
                        <a:t> (3)</a:t>
                      </a:r>
                    </a:p>
                  </a:txBody>
                  <a:tcPr marL="38100" marR="0" marT="25400" marB="2540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pPr algn="ctr">
                        <a:lnSpc>
                          <a:spcPct val="83000"/>
                        </a:lnSpc>
                      </a:pPr>
                      <a:r>
                        <a:rPr sz="1100" b="0" i="0">
                          <a:solidFill>
                            <a:srgbClr val="000000"/>
                          </a:solidFill>
                          <a:latin typeface="Times New Roman"/>
                        </a:rPr>
                        <a:t>$(68.4)</a:t>
                      </a:r>
                    </a:p>
                  </a:txBody>
                  <a:tcPr marL="38100" marR="38100" marT="25400" marB="25400" anchor="b">
                    <a:lnL>
                      <a:noFill/>
                    </a:lnL>
                    <a:lnR>
                      <a:noFill/>
                    </a:lnR>
                    <a:lnT>
                      <a:noFill/>
                    </a:lnT>
                    <a:lnB>
                      <a:noFill/>
                    </a:lnB>
                    <a:noFill/>
                  </a:tcPr>
                </a:tc>
                <a:extLst>
                  <a:ext uri="{0D108BD9-81ED-4DB2-BD59-A6C34878D82A}">
                    <a16:rowId xmlns:a16="http://schemas.microsoft.com/office/drawing/2014/main" val="10020"/>
                  </a:ext>
                </a:extLst>
              </a:tr>
              <a:tr h="202819">
                <a:tc gridSpan="2">
                  <a:txBody>
                    <a:bodyPr/>
                    <a:lstStyle/>
                    <a:p>
                      <a:pPr algn="l">
                        <a:lnSpc>
                          <a:spcPct val="83000"/>
                        </a:lnSpc>
                      </a:pPr>
                      <a:r>
                        <a:rPr sz="1100" b="0" i="0">
                          <a:solidFill>
                            <a:srgbClr val="000000"/>
                          </a:solidFill>
                          <a:latin typeface="Times New Roman"/>
                        </a:rPr>
                        <a:t>Net Debt </a:t>
                      </a:r>
                      <a:r>
                        <a:rPr sz="1100" b="0" i="0" baseline="30000">
                          <a:solidFill>
                            <a:srgbClr val="000000"/>
                          </a:solidFill>
                          <a:latin typeface="Times New Roman"/>
                        </a:rPr>
                        <a:t>(4)</a:t>
                      </a:r>
                    </a:p>
                  </a:txBody>
                  <a:tcPr marL="38100" marR="0" marT="12700" marB="2540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pPr algn="ctr">
                        <a:lnSpc>
                          <a:spcPct val="83000"/>
                        </a:lnSpc>
                      </a:pPr>
                      <a:r>
                        <a:rPr sz="1100" b="0" i="0">
                          <a:solidFill>
                            <a:srgbClr val="000000"/>
                          </a:solidFill>
                          <a:latin typeface="Times New Roman"/>
                        </a:rPr>
                        <a:t>$832.3</a:t>
                      </a:r>
                    </a:p>
                  </a:txBody>
                  <a:tcPr marL="38100" marR="38100" marT="12700" marB="25400" anchor="b">
                    <a:lnL>
                      <a:noFill/>
                    </a:lnL>
                    <a:lnR>
                      <a:noFill/>
                    </a:lnR>
                    <a:lnT>
                      <a:noFill/>
                    </a:lnT>
                    <a:lnB>
                      <a:noFill/>
                    </a:lnB>
                    <a:noFill/>
                  </a:tcPr>
                </a:tc>
                <a:extLst>
                  <a:ext uri="{0D108BD9-81ED-4DB2-BD59-A6C34878D82A}">
                    <a16:rowId xmlns:a16="http://schemas.microsoft.com/office/drawing/2014/main" val="10021"/>
                  </a:ext>
                </a:extLst>
              </a:tr>
              <a:tr h="202819">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2"/>
                  </a:ext>
                </a:extLst>
              </a:tr>
            </a:tbl>
          </a:graphicData>
        </a:graphic>
      </p:graphicFrame>
      <p:pic>
        <p:nvPicPr>
          <p:cNvPr id="8" name="Picture 7" descr="image.png"/>
          <p:cNvPicPr>
            <a:picLocks noChangeAspect="1"/>
          </p:cNvPicPr>
          <p:nvPr/>
        </p:nvPicPr>
        <p:blipFill>
          <a:blip r:embed="rId2"/>
          <a:stretch>
            <a:fillRect/>
          </a:stretch>
        </p:blipFill>
        <p:spPr>
          <a:xfrm>
            <a:off x="5017262" y="2256536"/>
            <a:ext cx="3668903" cy="31394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101600" y="698500"/>
            <a:ext cx="89281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FORWARD LOOKING STATEMENTS &amp; OTHER INFORMATION</a:t>
            </a:r>
          </a:p>
        </p:txBody>
      </p:sp>
      <p:sp>
        <p:nvSpPr>
          <p:cNvPr id="4" name="Rectangle 3"/>
          <p:cNvSpPr/>
          <p:nvPr/>
        </p:nvSpPr>
        <p:spPr>
          <a:xfrm>
            <a:off x="444500" y="1727200"/>
            <a:ext cx="8255000" cy="443611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just">
              <a:lnSpc>
                <a:spcPct val="100000"/>
              </a:lnSpc>
            </a:pPr>
            <a:r>
              <a:rPr sz="1000" b="0" i="0">
                <a:solidFill>
                  <a:srgbClr val="000000"/>
                </a:solidFill>
                <a:latin typeface="Times New Roman"/>
              </a:rPr>
              <a:t>This presentation contains forward-looking statements. Statements in this presentation that are not historical facts, including without limitation statements about the Company’s beliefs and expectations, earnings guidance, recent business and economic trends, potential acquisitions, and estimates of amounts for redeemable noncontrolling interests and deferred acquisition consideration, constitute forward-looking statements. Words such as “estimates”, “expects”, “contemplates”, “will”, “anticipates”, “projects”, “plans”, “intends”, “believes”, “forecasts”, “may”, “should”, and variations of such words or similar expressions are intended to identify forward-looking statements. These statements are based on current plans, estimates and projections, and are subject to change based on a number of factors, including those outlined below.  Forward-looking statements speak only as of the date they are made, and the Company undertakes no obligation to update publicly any of them in light of new information or future events, if any.</a:t>
            </a:r>
          </a:p>
          <a:p>
            <a:pPr algn="just">
              <a:lnSpc>
                <a:spcPct val="100000"/>
              </a:lnSpc>
            </a:pPr>
            <a:r>
              <a:rPr sz="900" b="0" i="0">
                <a:solidFill>
                  <a:srgbClr val="000000"/>
                </a:solidFill>
                <a:latin typeface="Arial"/>
              </a:rPr>
              <a:t> </a:t>
            </a:r>
          </a:p>
          <a:p>
            <a:pPr indent="228600" algn="just">
              <a:lnSpc>
                <a:spcPct val="100000"/>
              </a:lnSpc>
              <a:spcAft>
                <a:spcPts val="600"/>
              </a:spcAft>
            </a:pPr>
            <a:r>
              <a:rPr sz="1000" b="0" i="0">
                <a:solidFill>
                  <a:srgbClr val="000000"/>
                </a:solidFill>
                <a:latin typeface="Times New Roman"/>
              </a:rPr>
              <a:t>Forward-looking statements involve inherent risks and uncertainties. A number of important factors could cause actual results to differ materially from those contained in any forward-looking statements. Such risk factors include, but are not limited to, the following:</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risks associated with international, national and regional economic conditions that could affect the Company or its clients, including as a result of the recent coronavirus outbreak;</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the Company’s ability to attract new clients and retain existing clients;</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reduction in client spending and changes in client advertising, marketing and corporate communications requirements; </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financial failure of the Company’s clients;</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the Company’s ability to retain and attract key employees;</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the Company’s ability to achieve the full amount of its stated cost saving initiatives;</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the Company's implementation of strategic initiatives;</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the Company’s ability to remain in compliance with its debt agreements and the Company’s ability to finance its contingent payment obligations when due and payable, including but not limited to those relating to redeemable noncontrolling interests and deferred acquisition consideration;</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the successful completion and integration of acquisitions which complement and expand the Company’s business capabilities; and</a:t>
            </a:r>
          </a:p>
          <a:p>
            <a:pPr marL="457200" indent="-228600" algn="just">
              <a:lnSpc>
                <a:spcPct val="100000"/>
              </a:lnSpc>
              <a:spcAft>
                <a:spcPts val="600"/>
              </a:spcAft>
              <a:buClr>
                <a:srgbClr val="000000"/>
              </a:buClr>
              <a:buSzPts val="1000"/>
              <a:buFont typeface="Times New Roman"/>
              <a:buChar char="•"/>
            </a:pPr>
            <a:r>
              <a:rPr sz="1000" b="0" i="0">
                <a:solidFill>
                  <a:srgbClr val="000000"/>
                </a:solidFill>
                <a:latin typeface="Times New Roman"/>
              </a:rPr>
              <a:t>foreign currency fluctuations.</a:t>
            </a:r>
          </a:p>
          <a:p>
            <a:pPr indent="228600" algn="just">
              <a:lnSpc>
                <a:spcPct val="100000"/>
              </a:lnSpc>
              <a:spcAft>
                <a:spcPts val="600"/>
              </a:spcAft>
            </a:pPr>
            <a:r>
              <a:rPr sz="1000" b="0" i="0">
                <a:solidFill>
                  <a:srgbClr val="000000"/>
                </a:solidFill>
                <a:latin typeface="Times New Roman"/>
              </a:rPr>
              <a:t>Investors should carefully consider these risk factors and the additional risk factors outlined in more detail in the Company's Annual Report on Form 10-K and in the Company’s other SEC filings.</a:t>
            </a:r>
          </a:p>
          <a:p>
            <a:pPr algn="just">
              <a:lnSpc>
                <a:spcPct val="100000"/>
              </a:lnSpc>
            </a:pPr>
            <a:endParaRPr sz="1000" b="0" i="0">
              <a:solidFill>
                <a:srgbClr val="000000"/>
              </a:solidFill>
              <a:latin typeface="Times New Roman"/>
            </a:endParaRPr>
          </a:p>
        </p:txBody>
      </p:sp>
      <p:sp>
        <p:nvSpPr>
          <p:cNvPr id="5" name="Rectangle 4"/>
          <p:cNvSpPr/>
          <p:nvPr/>
        </p:nvSpPr>
        <p:spPr>
          <a:xfrm>
            <a:off x="1398905" y="1619250"/>
            <a:ext cx="3810000" cy="127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l">
              <a:lnSpc>
                <a:spcPct val="100000"/>
              </a:lnSpc>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DEFINITION OF NON-GAAP MEASURES</a:t>
            </a:r>
          </a:p>
        </p:txBody>
      </p:sp>
      <p:sp>
        <p:nvSpPr>
          <p:cNvPr id="4" name="Rectangle 3"/>
          <p:cNvSpPr/>
          <p:nvPr/>
        </p:nvSpPr>
        <p:spPr>
          <a:xfrm>
            <a:off x="342900" y="1739900"/>
            <a:ext cx="8432800" cy="42799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l">
              <a:lnSpc>
                <a:spcPct val="100000"/>
              </a:lnSpc>
            </a:pPr>
            <a:r>
              <a:rPr sz="800" b="0" i="0">
                <a:solidFill>
                  <a:srgbClr val="000000"/>
                </a:solidFill>
                <a:latin typeface="Arial"/>
              </a:rPr>
              <a:t>In addition to its reported results, MDC Partners has included in its press release and supplemental management presentation certain financial results that the Securities and Exchange Commission defines as "non-GAAP financial measures."  Management believes that such non-GAAP financial measures, when read in conjunction with the Company's reported results, can provide useful supplemental information for investors analyzing period to period comparisons of the Company's results. Such non-GAAP financial measures include the following:</a:t>
            </a:r>
          </a:p>
          <a:p>
            <a:pPr algn="l">
              <a:lnSpc>
                <a:spcPct val="100000"/>
              </a:lnSpc>
            </a:pPr>
            <a:endParaRPr sz="800" b="0" i="0">
              <a:solidFill>
                <a:srgbClr val="000000"/>
              </a:solidFill>
              <a:latin typeface="Arial"/>
            </a:endParaRPr>
          </a:p>
          <a:p>
            <a:pPr algn="l">
              <a:lnSpc>
                <a:spcPct val="100000"/>
              </a:lnSpc>
            </a:pPr>
            <a:r>
              <a:rPr sz="800" b="1" i="0">
                <a:solidFill>
                  <a:srgbClr val="000000"/>
                </a:solidFill>
                <a:latin typeface="Arial"/>
              </a:rPr>
              <a:t>Organic Revenue:</a:t>
            </a:r>
            <a:r>
              <a:rPr sz="800" b="0" i="0">
                <a:solidFill>
                  <a:srgbClr val="000000"/>
                </a:solidFill>
                <a:latin typeface="Arial"/>
              </a:rPr>
              <a:t>  Organic Revenue: “Organic revenue growth” and “organic revenue decline” refer to the positive or negative results, respectively, of subtracting both the foreign exchange and acquisition (disposition) components from total revenue growth. The acquisition (disposition) component is calculated by aggregating prior period revenue for any acquired businesses, less the prior period revenue of any businesses that were disposed of during the current period. The organic revenue growth (decline) component reflects the constant currency impact of (a) the change in revenue of the partner firms which the Company has held throughout each of the comparable periods presented, and (b) “non-GAAP acquisitions (dispositions), net”. Non-GAAP acquisitions (dispositions), net consists of (i) for acquisitions during the current year, the revenue effect from such acquisitions as if the acquisition had been owned during the equivalent period in the prior year and (ii) for acquisitions during the previous year, the revenue effect from such acquisitions as if they had been owned during that entire year (or same period as the current reportable period), taking into account their respective pre-acquisition revenues for the applicable periods, and (iii) for dispositions, the revenue effect from such dispositions as if they had been disposed of during the equivalent period in the prior year.</a:t>
            </a:r>
          </a:p>
          <a:p>
            <a:pPr algn="l">
              <a:lnSpc>
                <a:spcPct val="100000"/>
              </a:lnSpc>
            </a:pPr>
            <a:endParaRPr sz="800" b="0" i="0">
              <a:solidFill>
                <a:srgbClr val="000000"/>
              </a:solidFill>
              <a:latin typeface="Arial"/>
            </a:endParaRPr>
          </a:p>
          <a:p>
            <a:pPr algn="l">
              <a:lnSpc>
                <a:spcPct val="100000"/>
              </a:lnSpc>
            </a:pPr>
            <a:r>
              <a:rPr sz="800" b="1" i="0">
                <a:solidFill>
                  <a:srgbClr val="000000"/>
                </a:solidFill>
                <a:latin typeface="Arial"/>
              </a:rPr>
              <a:t>Net New Business:</a:t>
            </a:r>
            <a:r>
              <a:rPr sz="800" b="0" i="0">
                <a:solidFill>
                  <a:srgbClr val="000000"/>
                </a:solidFill>
                <a:latin typeface="Arial"/>
              </a:rPr>
              <a:t>  Estimate of annualized revenue for new wins less annualized revenue for losses incurred in the period.</a:t>
            </a:r>
          </a:p>
          <a:p>
            <a:pPr algn="l">
              <a:lnSpc>
                <a:spcPct val="100000"/>
              </a:lnSpc>
            </a:pPr>
            <a:endParaRPr sz="800" b="0" i="0">
              <a:solidFill>
                <a:srgbClr val="000000"/>
              </a:solidFill>
              <a:latin typeface="Arial"/>
            </a:endParaRPr>
          </a:p>
          <a:p>
            <a:pPr algn="l">
              <a:lnSpc>
                <a:spcPct val="100000"/>
              </a:lnSpc>
            </a:pPr>
            <a:r>
              <a:rPr sz="800" b="1" i="0">
                <a:solidFill>
                  <a:srgbClr val="000000"/>
                </a:solidFill>
                <a:latin typeface="Arial"/>
              </a:rPr>
              <a:t>Adjusted EBITDA:  </a:t>
            </a:r>
            <a:r>
              <a:rPr sz="800" b="0" i="0">
                <a:solidFill>
                  <a:srgbClr val="000000"/>
                </a:solidFill>
                <a:latin typeface="Arial"/>
              </a:rPr>
              <a:t>Adjusted EBITDA is a non-GAAP measure that represents operating profit (loss) plus depreciation and amortization, stock-based compensation, deferred acquisition consideration adjustments, distributions from non-consolidated affiliates, and other items. </a:t>
            </a:r>
          </a:p>
          <a:p>
            <a:pPr algn="l">
              <a:lnSpc>
                <a:spcPct val="100000"/>
              </a:lnSpc>
            </a:pPr>
            <a:endParaRPr sz="800" b="0" i="0">
              <a:solidFill>
                <a:srgbClr val="000000"/>
              </a:solidFill>
              <a:latin typeface="Arial"/>
            </a:endParaRPr>
          </a:p>
          <a:p>
            <a:pPr algn="l">
              <a:lnSpc>
                <a:spcPct val="100000"/>
              </a:lnSpc>
            </a:pPr>
            <a:r>
              <a:rPr sz="800" b="1" i="0">
                <a:solidFill>
                  <a:srgbClr val="000000"/>
                </a:solidFill>
                <a:latin typeface="Arial"/>
              </a:rPr>
              <a:t>Covenant EBITDA: </a:t>
            </a:r>
            <a:r>
              <a:rPr sz="800" b="0" i="0">
                <a:solidFill>
                  <a:srgbClr val="000000"/>
                </a:solidFill>
                <a:latin typeface="Arial"/>
              </a:rPr>
              <a:t>Covenant EBITDA is a measure that includes pro forma adjustments for acquisitions, one-time charges, permitted dispositions and other items, as defined in the Credit Agreement. We believe that the presentation of Covenant EBITDA is appropriate as it eliminates the effect of certain non-cash and other items not necessarily indicative of a company’s underlying operating performance. In addition, the presentation of Covenant EBITDA provides additional information to investors about the calculation of, and compliance with, certain financial covenants in the Credit Agreement.</a:t>
            </a:r>
          </a:p>
          <a:p>
            <a:pPr algn="l">
              <a:lnSpc>
                <a:spcPct val="100000"/>
              </a:lnSpc>
            </a:pPr>
            <a:endParaRPr sz="800" b="0" i="0">
              <a:solidFill>
                <a:srgbClr val="000000"/>
              </a:solidFill>
              <a:latin typeface="Arial"/>
            </a:endParaRPr>
          </a:p>
          <a:p>
            <a:pPr algn="l">
              <a:lnSpc>
                <a:spcPct val="100000"/>
              </a:lnSpc>
            </a:pPr>
            <a:r>
              <a:rPr sz="800" b="0" i="0">
                <a:solidFill>
                  <a:srgbClr val="000000"/>
                </a:solidFill>
                <a:latin typeface="Arial"/>
              </a:rPr>
              <a:t>Included in the Company’s press release and supplemental management presentation are tables reconciling MDC Partners’ reported results to arrive at certain of these non-GAAP financial measures. We are unable to reconcile our projected 2020 organic revenue growth to the corresponding GAAP measure because we are unable to predict the 2020 impact of foreign exchange due to the unpredictability of future changes in foreign exchange rates and because we are unable to predict the occurrence or impact of any acquisitions, dispositions, or other potential changes. We are unable to reconcile our projected 2020 Covenant EBITDA to the corresponding GAAP measure because the amount and timing of many future charges that impact these measures (such as amortization of future acquired intangible assets, foreign exchange transaction gains or losses, impairment charges, provision or benefit for income taxes, and certain assumptions used in the calculation of deferred acquisition consideration) are variable, uncertain, or out of our control and therefore cannot be reasonably predicted without unreasonable effort, if at all. As a result, we are unable to provide reconciliations of these measures.  In addition, we believe such reconciliations could imply a degree of precision that might be confusing or misleading to investors. For the same reasons, we are unable to address the probable significance of the unavailable information, which could have a potentially unpredictable, and potentially significant, impact on future GAAP financial results.</a:t>
            </a:r>
          </a:p>
        </p:txBody>
      </p:sp>
      <p:sp>
        <p:nvSpPr>
          <p:cNvPr id="5" name="Rectangle 4"/>
          <p:cNvSpPr/>
          <p:nvPr/>
        </p:nvSpPr>
        <p:spPr>
          <a:xfrm>
            <a:off x="424561" y="5875655"/>
            <a:ext cx="6438900" cy="457200"/>
          </a:xfrm>
          <a:prstGeom prst="rect">
            <a:avLst/>
          </a:prstGeom>
          <a:noFill/>
          <a:ln w="12700">
            <a:solidFill>
              <a:srgbClr val="646364"/>
            </a:solid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l">
              <a:lnSpc>
                <a:spcPct val="100000"/>
              </a:lnSpc>
              <a:spcBef>
                <a:spcPts val="100"/>
              </a:spcBef>
            </a:pPr>
            <a:r>
              <a:rPr sz="600" b="0" i="0">
                <a:solidFill>
                  <a:srgbClr val="000000"/>
                </a:solidFill>
                <a:latin typeface="Arial"/>
              </a:rPr>
              <a:t>Note: A reconciliation of non-GAAP to US GAAP reported results has been provided by the Company in the tables included herein ans in the Company's press release.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594100"/>
            <a:ext cx="9118600" cy="14478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pPr>
            <a:r>
              <a:rPr sz="1800" b="0" i="0">
                <a:solidFill>
                  <a:srgbClr val="000000"/>
                </a:solidFill>
                <a:latin typeface="Arial"/>
              </a:rPr>
              <a:t>MDC Partners</a:t>
            </a:r>
          </a:p>
          <a:p>
            <a:pPr algn="ctr">
              <a:lnSpc>
                <a:spcPct val="100000"/>
              </a:lnSpc>
            </a:pPr>
            <a:r>
              <a:rPr sz="1800" b="0" i="0">
                <a:solidFill>
                  <a:srgbClr val="000000"/>
                </a:solidFill>
                <a:latin typeface="Arial"/>
              </a:rPr>
              <a:t>330 Hudson Street, 10th Floor </a:t>
            </a:r>
          </a:p>
          <a:p>
            <a:pPr algn="ctr">
              <a:lnSpc>
                <a:spcPct val="100000"/>
              </a:lnSpc>
            </a:pPr>
            <a:r>
              <a:rPr sz="1800" b="0" i="0">
                <a:solidFill>
                  <a:srgbClr val="000000"/>
                </a:solidFill>
                <a:latin typeface="Arial"/>
              </a:rPr>
              <a:t>New York, NY 10013</a:t>
            </a:r>
          </a:p>
          <a:p>
            <a:pPr algn="ctr">
              <a:lnSpc>
                <a:spcPct val="100000"/>
              </a:lnSpc>
            </a:pPr>
            <a:r>
              <a:rPr sz="1800" b="0" i="0">
                <a:solidFill>
                  <a:srgbClr val="000000"/>
                </a:solidFill>
                <a:latin typeface="Arial"/>
              </a:rPr>
              <a:t>646-429-1800</a:t>
            </a:r>
          </a:p>
          <a:p>
            <a:pPr algn="ctr">
              <a:lnSpc>
                <a:spcPct val="100000"/>
              </a:lnSpc>
            </a:pPr>
            <a:r>
              <a:rPr sz="1800" b="0" i="0">
                <a:solidFill>
                  <a:srgbClr val="000000"/>
                </a:solidFill>
                <a:latin typeface="Arial"/>
              </a:rPr>
              <a:t>www.mdc-partners.com</a:t>
            </a:r>
          </a:p>
        </p:txBody>
      </p:sp>
      <p:pic>
        <p:nvPicPr>
          <p:cNvPr id="3" name="Picture 2" descr="image.jpg"/>
          <p:cNvPicPr>
            <a:picLocks noChangeAspect="1"/>
          </p:cNvPicPr>
          <p:nvPr/>
        </p:nvPicPr>
        <p:blipFill>
          <a:blip r:embed="rId2"/>
          <a:stretch>
            <a:fillRect/>
          </a:stretch>
        </p:blipFill>
        <p:spPr>
          <a:xfrm>
            <a:off x="520700" y="1727200"/>
            <a:ext cx="8153400" cy="1739900"/>
          </a:xfrm>
          <a:prstGeom prst="rect">
            <a:avLst/>
          </a:prstGeom>
        </p:spPr>
      </p:pic>
      <p:sp>
        <p:nvSpPr>
          <p:cNvPr id="4" name="Rectangle 3"/>
          <p:cNvSpPr/>
          <p:nvPr/>
        </p:nvSpPr>
        <p:spPr>
          <a:xfrm>
            <a:off x="0" y="0"/>
            <a:ext cx="9144000" cy="14224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419100" y="673100"/>
            <a:ext cx="3619500"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400" b="0" i="0">
                <a:solidFill>
                  <a:srgbClr val="FF0000"/>
                </a:solidFill>
                <a:latin typeface="Arial"/>
              </a:rPr>
              <a:t>----- DRAFT -----</a:t>
            </a:r>
          </a:p>
        </p:txBody>
      </p:sp>
      <p:sp>
        <p:nvSpPr>
          <p:cNvPr id="3" name="Rectangle 2"/>
          <p:cNvSpPr/>
          <p:nvPr/>
        </p:nvSpPr>
        <p:spPr>
          <a:xfrm>
            <a:off x="254000" y="1485900"/>
            <a:ext cx="8585200" cy="45312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marL="685800" lvl="1" indent="-444500" algn="l">
              <a:lnSpc>
                <a:spcPct val="111000"/>
              </a:lnSpc>
              <a:spcBef>
                <a:spcPts val="600"/>
              </a:spcBef>
              <a:buClr>
                <a:srgbClr val="F7971C"/>
              </a:buClr>
              <a:buSzPts val="1600"/>
              <a:buFont typeface="Times New Roman"/>
              <a:buChar char=""/>
            </a:pPr>
            <a:endParaRP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Revenue of $382.0 million versus $393.7 million in the prior year period</a:t>
            </a: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Organic revenue declined by 1.5% versus the prior year period, including a 279 basis point benefit from billable pass through costs</a:t>
            </a: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Specialist Communications continues to capture share with 15% organic revenue growth in 4Q 2019</a:t>
            </a:r>
          </a:p>
          <a:p>
            <a:pPr marL="685800" indent="-228600" algn="l">
              <a:lnSpc>
                <a:spcPct val="114999"/>
              </a:lnSpc>
              <a:spcBef>
                <a:spcPts val="1400"/>
              </a:spcBef>
              <a:buClr>
                <a:srgbClr val="000000"/>
              </a:buClr>
              <a:buSzPts val="1600"/>
              <a:buFont typeface="Times New Roman"/>
              <a:buChar char="•"/>
            </a:pPr>
            <a:r>
              <a:rPr sz="1600" b="0" i="0">
                <a:solidFill>
                  <a:srgbClr val="000000"/>
                </a:solidFill>
                <a:latin typeface="Times New Roman"/>
              </a:rPr>
              <a:t>Global Integrated segment rebounded with organic revenue growth of 2.6% in 4Q 2019</a:t>
            </a: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Net loss attributable to MDC Partners Inc. common shareholders of $10.5 million in the fourth quarter of 2019 versus $83.7 million in the prior year period</a:t>
            </a: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Adjusted EBITDA of $57.0 million versus $52.0 million in the prior year period, an increase of 9.8% </a:t>
            </a:r>
          </a:p>
          <a:p>
            <a:pPr marL="685800" indent="-228600" algn="l">
              <a:lnSpc>
                <a:spcPct val="100000"/>
              </a:lnSpc>
              <a:spcBef>
                <a:spcPts val="600"/>
              </a:spcBef>
              <a:buClr>
                <a:srgbClr val="000000"/>
              </a:buClr>
              <a:buSzPts val="1600"/>
              <a:buFont typeface="Times New Roman"/>
              <a:buChar char="•"/>
            </a:pPr>
            <a:r>
              <a:rPr sz="1600" b="0" i="0">
                <a:solidFill>
                  <a:srgbClr val="000000"/>
                </a:solidFill>
                <a:latin typeface="Times New Roman"/>
              </a:rPr>
              <a:t>Adjusted EBITDA Margin of 14.9% versus 13.2% in prior year, an increase of 170 basis points </a:t>
            </a:r>
          </a:p>
          <a:p>
            <a:pPr marL="685800" indent="-228600" algn="l">
              <a:lnSpc>
                <a:spcPct val="100000"/>
              </a:lnSpc>
              <a:spcBef>
                <a:spcPts val="600"/>
              </a:spcBef>
              <a:buClr>
                <a:srgbClr val="000000"/>
              </a:buClr>
              <a:buSzPts val="1600"/>
              <a:buFont typeface="Times New Roman"/>
              <a:buChar char="•"/>
            </a:pPr>
            <a:r>
              <a:rPr sz="1600" b="0" i="0">
                <a:solidFill>
                  <a:srgbClr val="000000"/>
                </a:solidFill>
                <a:latin typeface="Times New Roman"/>
              </a:rPr>
              <a:t>Covenant EBITDA (LTM) of $184.2 million for the fourth quarter of 2019 versus $172.6 million for the fourth quarter of 2018, an increase of 6.7% </a:t>
            </a:r>
          </a:p>
          <a:p>
            <a:pPr marL="685800" indent="-228600" algn="l">
              <a:lnSpc>
                <a:spcPct val="100000"/>
              </a:lnSpc>
              <a:spcBef>
                <a:spcPts val="600"/>
              </a:spcBef>
              <a:buClr>
                <a:srgbClr val="000000"/>
              </a:buClr>
              <a:buSzPts val="1600"/>
              <a:buFont typeface="Times New Roman"/>
              <a:buChar char="•"/>
            </a:pPr>
            <a:r>
              <a:rPr sz="1600" b="0" i="0">
                <a:solidFill>
                  <a:srgbClr val="000000"/>
                </a:solidFill>
                <a:latin typeface="Times New Roman"/>
              </a:rPr>
              <a:t>Net new business wins of $37.2 million </a:t>
            </a:r>
          </a:p>
          <a:p>
            <a:pPr marL="685800" algn="l">
              <a:lnSpc>
                <a:spcPct val="100000"/>
              </a:lnSpc>
              <a:spcBef>
                <a:spcPts val="600"/>
              </a:spcBef>
            </a:pPr>
            <a:endParaRPr sz="1600" b="0" i="0">
              <a:solidFill>
                <a:srgbClr val="000000"/>
              </a:solidFill>
              <a:latin typeface="Times New Roman"/>
            </a:endParaRPr>
          </a:p>
          <a:p>
            <a:pPr marL="685800" algn="l">
              <a:lnSpc>
                <a:spcPct val="100000"/>
              </a:lnSpc>
              <a:spcBef>
                <a:spcPts val="600"/>
              </a:spcBef>
            </a:pPr>
            <a:endParaRPr sz="1600" b="0" i="0">
              <a:solidFill>
                <a:srgbClr val="000000"/>
              </a:solidFill>
              <a:latin typeface="Times New Roman"/>
            </a:endParaRPr>
          </a:p>
          <a:p>
            <a:pPr marL="685800" algn="l">
              <a:lnSpc>
                <a:spcPct val="100000"/>
              </a:lnSpc>
              <a:spcBef>
                <a:spcPts val="600"/>
              </a:spcBef>
            </a:pPr>
            <a:endParaRPr sz="1600" b="0" i="0">
              <a:solidFill>
                <a:srgbClr val="000000"/>
              </a:solidFill>
              <a:latin typeface="Times New Roman"/>
            </a:endParaRPr>
          </a:p>
        </p:txBody>
      </p:sp>
      <p:sp>
        <p:nvSpPr>
          <p:cNvPr id="4" name="Rectangle 3"/>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5" name="Rectangle 4"/>
          <p:cNvSpPr/>
          <p:nvPr/>
        </p:nvSpPr>
        <p:spPr>
          <a:xfrm>
            <a:off x="304800" y="698500"/>
            <a:ext cx="85344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FOURTH QUARTER 2019 FINANCIAL HIGHLIGHTS</a:t>
            </a:r>
          </a:p>
        </p:txBody>
      </p:sp>
      <p:sp>
        <p:nvSpPr>
          <p:cNvPr id="6" name="Rectangle 5"/>
          <p:cNvSpPr/>
          <p:nvPr/>
        </p:nvSpPr>
        <p:spPr>
          <a:xfrm>
            <a:off x="927100" y="6477000"/>
            <a:ext cx="5524500" cy="152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50800" tIns="25400" rIns="50800" bIns="25400" rtlCol="0" anchor="t"/>
          <a:lstStyle/>
          <a:p>
            <a:pPr algn="l">
              <a:lnSpc>
                <a:spcPct val="100000"/>
              </a:lnSpc>
              <a:tabLst>
                <a:tab pos="368300" algn="l"/>
              </a:tabLst>
            </a:pPr>
            <a:r>
              <a:rPr sz="600" b="0" i="0" dirty="0">
                <a:solidFill>
                  <a:schemeClr val="tx1">
                    <a:lumMod val="95000"/>
                    <a:lumOff val="5000"/>
                  </a:schemeClr>
                </a:solidFill>
                <a:latin typeface="Arial"/>
              </a:rPr>
              <a:t>Note: See appendix - "Definitions of Non-GAAP Financial Measures".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419100" y="673100"/>
            <a:ext cx="3619500"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400" b="0" i="0">
                <a:solidFill>
                  <a:srgbClr val="FF0000"/>
                </a:solidFill>
                <a:latin typeface="Arial"/>
              </a:rPr>
              <a:t>----- DRAFT -----</a:t>
            </a:r>
          </a:p>
        </p:txBody>
      </p:sp>
      <p:sp>
        <p:nvSpPr>
          <p:cNvPr id="3" name="Rectangle 2"/>
          <p:cNvSpPr/>
          <p:nvPr/>
        </p:nvSpPr>
        <p:spPr>
          <a:xfrm>
            <a:off x="254000" y="1582293"/>
            <a:ext cx="8547100" cy="427799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marL="685800" lvl="1" indent="-444500" algn="l">
              <a:lnSpc>
                <a:spcPct val="111000"/>
              </a:lnSpc>
              <a:spcBef>
                <a:spcPts val="600"/>
              </a:spcBef>
              <a:buClr>
                <a:srgbClr val="F7971C"/>
              </a:buClr>
              <a:buSzPts val="1200"/>
              <a:buFont typeface="Wingdings"/>
              <a:buChar char=""/>
            </a:pPr>
            <a:endParaRP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Revenue of $1.42 billion versus $1.48 billion for the prior year period</a:t>
            </a: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Organic revenue declined by 3.1% versus the prior year period, including a 206 basis point benefit from billable pass through costs</a:t>
            </a: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Net loss attributable to MDC Partners Inc. common shareholders of $17.0 million for the twelve months of 2019 versus $132.1 million for the prior year period </a:t>
            </a:r>
          </a:p>
          <a:p>
            <a:pPr marL="685800" indent="-228600" algn="l">
              <a:lnSpc>
                <a:spcPct val="111000"/>
              </a:lnSpc>
              <a:spcBef>
                <a:spcPts val="600"/>
              </a:spcBef>
              <a:buClr>
                <a:srgbClr val="000000"/>
              </a:buClr>
              <a:buSzPts val="1600"/>
              <a:buFont typeface="Times New Roman"/>
              <a:buChar char="•"/>
            </a:pPr>
            <a:r>
              <a:rPr sz="1600" b="0" i="0">
                <a:solidFill>
                  <a:srgbClr val="000000"/>
                </a:solidFill>
                <a:latin typeface="Times New Roman"/>
              </a:rPr>
              <a:t>Adjusted EBITDA of $174.2 million versus $162.6 million for the prior year period, an increase of 7.1% </a:t>
            </a:r>
          </a:p>
          <a:p>
            <a:pPr marL="685800" indent="-228600" algn="l">
              <a:lnSpc>
                <a:spcPct val="100000"/>
              </a:lnSpc>
              <a:spcBef>
                <a:spcPts val="600"/>
              </a:spcBef>
              <a:buClr>
                <a:srgbClr val="000000"/>
              </a:buClr>
              <a:buSzPts val="1600"/>
              <a:buFont typeface="Times New Roman"/>
              <a:buChar char="•"/>
            </a:pPr>
            <a:r>
              <a:rPr sz="1600" b="0" i="0">
                <a:solidFill>
                  <a:srgbClr val="000000"/>
                </a:solidFill>
                <a:latin typeface="Times New Roman"/>
              </a:rPr>
              <a:t>Adjusted EBITDA Margin improvement of 130 basis points to 12.3% versus 11.0% for the prior year period</a:t>
            </a:r>
          </a:p>
          <a:p>
            <a:pPr marL="685800" indent="-228600" algn="l">
              <a:lnSpc>
                <a:spcPct val="100000"/>
              </a:lnSpc>
              <a:spcBef>
                <a:spcPts val="600"/>
              </a:spcBef>
              <a:buClr>
                <a:srgbClr val="000000"/>
              </a:buClr>
              <a:buSzPts val="1600"/>
              <a:buFont typeface="Times New Roman"/>
              <a:buChar char="•"/>
            </a:pPr>
            <a:r>
              <a:rPr sz="1600" b="0" i="0">
                <a:solidFill>
                  <a:srgbClr val="000000"/>
                </a:solidFill>
                <a:latin typeface="Times New Roman"/>
              </a:rPr>
              <a:t>Net New Business wins of $93.6 million </a:t>
            </a:r>
          </a:p>
          <a:p>
            <a:pPr marL="685800" indent="-228600" algn="l">
              <a:lnSpc>
                <a:spcPct val="100000"/>
              </a:lnSpc>
              <a:spcBef>
                <a:spcPts val="600"/>
              </a:spcBef>
              <a:buClr>
                <a:srgbClr val="000000"/>
              </a:buClr>
              <a:buSzPts val="1600"/>
              <a:buFont typeface="Times New Roman"/>
              <a:buChar char="•"/>
            </a:pPr>
            <a:r>
              <a:rPr sz="1600" b="0" i="0">
                <a:solidFill>
                  <a:srgbClr val="000000"/>
                </a:solidFill>
                <a:latin typeface="Times New Roman"/>
              </a:rPr>
              <a:t>Leverage ratio of 4.5x, down from 5.2x a year ago</a:t>
            </a:r>
          </a:p>
          <a:p>
            <a:pPr marL="685800" indent="-228600" algn="l">
              <a:lnSpc>
                <a:spcPct val="100000"/>
              </a:lnSpc>
              <a:spcBef>
                <a:spcPts val="600"/>
              </a:spcBef>
              <a:buClr>
                <a:srgbClr val="000000"/>
              </a:buClr>
              <a:buSzPts val="1600"/>
              <a:buFont typeface="Times New Roman"/>
              <a:buChar char="•"/>
            </a:pPr>
            <a:r>
              <a:rPr sz="1600" b="0" i="0">
                <a:solidFill>
                  <a:srgbClr val="000000"/>
                </a:solidFill>
                <a:latin typeface="Times New Roman"/>
              </a:rPr>
              <a:t>No outstanding borrowings on revolver, $106.9 million in cash at year end</a:t>
            </a:r>
          </a:p>
          <a:p>
            <a:pPr marL="685800" algn="l">
              <a:lnSpc>
                <a:spcPct val="100000"/>
              </a:lnSpc>
              <a:spcBef>
                <a:spcPts val="600"/>
              </a:spcBef>
            </a:pPr>
            <a:endParaRPr sz="1600" b="0" i="0">
              <a:solidFill>
                <a:srgbClr val="000000"/>
              </a:solidFill>
              <a:latin typeface="Times New Roman"/>
            </a:endParaRPr>
          </a:p>
        </p:txBody>
      </p:sp>
      <p:sp>
        <p:nvSpPr>
          <p:cNvPr id="4" name="Rectangle 3"/>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5" name="Rectangle 4"/>
          <p:cNvSpPr/>
          <p:nvPr/>
        </p:nvSpPr>
        <p:spPr>
          <a:xfrm>
            <a:off x="304800" y="698500"/>
            <a:ext cx="85344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TWELVE MONTHS 2019 FINANCIAL HIGHLIGHTS</a:t>
            </a:r>
          </a:p>
        </p:txBody>
      </p:sp>
      <p:sp>
        <p:nvSpPr>
          <p:cNvPr id="6" name="Rectangle 5"/>
          <p:cNvSpPr/>
          <p:nvPr/>
        </p:nvSpPr>
        <p:spPr>
          <a:xfrm>
            <a:off x="927100" y="6477000"/>
            <a:ext cx="5524500" cy="152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50800" tIns="25400" rIns="50800" bIns="25400" rtlCol="0" anchor="t"/>
          <a:lstStyle/>
          <a:p>
            <a:pPr algn="l">
              <a:lnSpc>
                <a:spcPct val="100000"/>
              </a:lnSpc>
              <a:tabLst>
                <a:tab pos="368300" algn="l"/>
              </a:tabLst>
            </a:pPr>
            <a:r>
              <a:rPr sz="600" b="0" i="0" dirty="0">
                <a:solidFill>
                  <a:schemeClr val="tx1">
                    <a:lumMod val="95000"/>
                    <a:lumOff val="5000"/>
                  </a:schemeClr>
                </a:solidFill>
                <a:latin typeface="Arial"/>
              </a:rPr>
              <a:t>Note: See appendix - "Definitions of Non-GAAP Financial Measures".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304800" y="698500"/>
            <a:ext cx="85344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CONSOLIDATED REVENUE AND EARNINGS</a:t>
            </a:r>
          </a:p>
        </p:txBody>
      </p:sp>
      <p:graphicFrame>
        <p:nvGraphicFramePr>
          <p:cNvPr id="4" name="Table 3"/>
          <p:cNvGraphicFramePr>
            <a:graphicFrameLocks noGrp="1"/>
          </p:cNvGraphicFramePr>
          <p:nvPr/>
        </p:nvGraphicFramePr>
        <p:xfrm>
          <a:off x="519938" y="1697355"/>
          <a:ext cx="8464042" cy="4624196"/>
        </p:xfrm>
        <a:graphic>
          <a:graphicData uri="http://schemas.openxmlformats.org/drawingml/2006/table">
            <a:tbl>
              <a:tblPr firstRow="1" bandRow="1">
                <a:tableStyleId>{5C22544A-7EE6-4342-B048-85BDC9FD1C3A}</a:tableStyleId>
              </a:tblPr>
              <a:tblGrid>
                <a:gridCol w="2864993">
                  <a:extLst>
                    <a:ext uri="{9D8B030D-6E8A-4147-A177-3AD203B41FA5}">
                      <a16:colId xmlns:a16="http://schemas.microsoft.com/office/drawing/2014/main" val="20000"/>
                    </a:ext>
                  </a:extLst>
                </a:gridCol>
                <a:gridCol w="50800">
                  <a:extLst>
                    <a:ext uri="{9D8B030D-6E8A-4147-A177-3AD203B41FA5}">
                      <a16:colId xmlns:a16="http://schemas.microsoft.com/office/drawing/2014/main" val="20001"/>
                    </a:ext>
                  </a:extLst>
                </a:gridCol>
                <a:gridCol w="88900">
                  <a:extLst>
                    <a:ext uri="{9D8B030D-6E8A-4147-A177-3AD203B41FA5}">
                      <a16:colId xmlns:a16="http://schemas.microsoft.com/office/drawing/2014/main" val="20002"/>
                    </a:ext>
                  </a:extLst>
                </a:gridCol>
                <a:gridCol w="724154">
                  <a:extLst>
                    <a:ext uri="{9D8B030D-6E8A-4147-A177-3AD203B41FA5}">
                      <a16:colId xmlns:a16="http://schemas.microsoft.com/office/drawing/2014/main" val="20003"/>
                    </a:ext>
                  </a:extLst>
                </a:gridCol>
                <a:gridCol w="63500">
                  <a:extLst>
                    <a:ext uri="{9D8B030D-6E8A-4147-A177-3AD203B41FA5}">
                      <a16:colId xmlns:a16="http://schemas.microsoft.com/office/drawing/2014/main" val="20004"/>
                    </a:ext>
                  </a:extLst>
                </a:gridCol>
                <a:gridCol w="50800">
                  <a:extLst>
                    <a:ext uri="{9D8B030D-6E8A-4147-A177-3AD203B41FA5}">
                      <a16:colId xmlns:a16="http://schemas.microsoft.com/office/drawing/2014/main" val="20005"/>
                    </a:ext>
                  </a:extLst>
                </a:gridCol>
                <a:gridCol w="88900">
                  <a:extLst>
                    <a:ext uri="{9D8B030D-6E8A-4147-A177-3AD203B41FA5}">
                      <a16:colId xmlns:a16="http://schemas.microsoft.com/office/drawing/2014/main" val="20006"/>
                    </a:ext>
                  </a:extLst>
                </a:gridCol>
                <a:gridCol w="724154">
                  <a:extLst>
                    <a:ext uri="{9D8B030D-6E8A-4147-A177-3AD203B41FA5}">
                      <a16:colId xmlns:a16="http://schemas.microsoft.com/office/drawing/2014/main" val="20007"/>
                    </a:ext>
                  </a:extLst>
                </a:gridCol>
                <a:gridCol w="63500">
                  <a:extLst>
                    <a:ext uri="{9D8B030D-6E8A-4147-A177-3AD203B41FA5}">
                      <a16:colId xmlns:a16="http://schemas.microsoft.com/office/drawing/2014/main" val="20008"/>
                    </a:ext>
                  </a:extLst>
                </a:gridCol>
                <a:gridCol w="50800">
                  <a:extLst>
                    <a:ext uri="{9D8B030D-6E8A-4147-A177-3AD203B41FA5}">
                      <a16:colId xmlns:a16="http://schemas.microsoft.com/office/drawing/2014/main" val="20009"/>
                    </a:ext>
                  </a:extLst>
                </a:gridCol>
                <a:gridCol w="596900">
                  <a:extLst>
                    <a:ext uri="{9D8B030D-6E8A-4147-A177-3AD203B41FA5}">
                      <a16:colId xmlns:a16="http://schemas.microsoft.com/office/drawing/2014/main" val="20010"/>
                    </a:ext>
                  </a:extLst>
                </a:gridCol>
                <a:gridCol w="101600">
                  <a:extLst>
                    <a:ext uri="{9D8B030D-6E8A-4147-A177-3AD203B41FA5}">
                      <a16:colId xmlns:a16="http://schemas.microsoft.com/office/drawing/2014/main" val="20011"/>
                    </a:ext>
                  </a:extLst>
                </a:gridCol>
                <a:gridCol w="188341">
                  <a:extLst>
                    <a:ext uri="{9D8B030D-6E8A-4147-A177-3AD203B41FA5}">
                      <a16:colId xmlns:a16="http://schemas.microsoft.com/office/drawing/2014/main" val="20012"/>
                    </a:ext>
                  </a:extLst>
                </a:gridCol>
                <a:gridCol w="50800">
                  <a:extLst>
                    <a:ext uri="{9D8B030D-6E8A-4147-A177-3AD203B41FA5}">
                      <a16:colId xmlns:a16="http://schemas.microsoft.com/office/drawing/2014/main" val="20013"/>
                    </a:ext>
                  </a:extLst>
                </a:gridCol>
                <a:gridCol w="88900">
                  <a:extLst>
                    <a:ext uri="{9D8B030D-6E8A-4147-A177-3AD203B41FA5}">
                      <a16:colId xmlns:a16="http://schemas.microsoft.com/office/drawing/2014/main" val="20014"/>
                    </a:ext>
                  </a:extLst>
                </a:gridCol>
                <a:gridCol w="723900">
                  <a:extLst>
                    <a:ext uri="{9D8B030D-6E8A-4147-A177-3AD203B41FA5}">
                      <a16:colId xmlns:a16="http://schemas.microsoft.com/office/drawing/2014/main" val="20015"/>
                    </a:ext>
                  </a:extLst>
                </a:gridCol>
                <a:gridCol w="63500">
                  <a:extLst>
                    <a:ext uri="{9D8B030D-6E8A-4147-A177-3AD203B41FA5}">
                      <a16:colId xmlns:a16="http://schemas.microsoft.com/office/drawing/2014/main" val="20016"/>
                    </a:ext>
                  </a:extLst>
                </a:gridCol>
                <a:gridCol w="50800">
                  <a:extLst>
                    <a:ext uri="{9D8B030D-6E8A-4147-A177-3AD203B41FA5}">
                      <a16:colId xmlns:a16="http://schemas.microsoft.com/office/drawing/2014/main" val="20017"/>
                    </a:ext>
                  </a:extLst>
                </a:gridCol>
                <a:gridCol w="88900">
                  <a:extLst>
                    <a:ext uri="{9D8B030D-6E8A-4147-A177-3AD203B41FA5}">
                      <a16:colId xmlns:a16="http://schemas.microsoft.com/office/drawing/2014/main" val="20018"/>
                    </a:ext>
                  </a:extLst>
                </a:gridCol>
                <a:gridCol w="685800">
                  <a:extLst>
                    <a:ext uri="{9D8B030D-6E8A-4147-A177-3AD203B41FA5}">
                      <a16:colId xmlns:a16="http://schemas.microsoft.com/office/drawing/2014/main" val="20019"/>
                    </a:ext>
                  </a:extLst>
                </a:gridCol>
                <a:gridCol w="101600">
                  <a:extLst>
                    <a:ext uri="{9D8B030D-6E8A-4147-A177-3AD203B41FA5}">
                      <a16:colId xmlns:a16="http://schemas.microsoft.com/office/drawing/2014/main" val="20020"/>
                    </a:ext>
                  </a:extLst>
                </a:gridCol>
                <a:gridCol w="50800">
                  <a:extLst>
                    <a:ext uri="{9D8B030D-6E8A-4147-A177-3AD203B41FA5}">
                      <a16:colId xmlns:a16="http://schemas.microsoft.com/office/drawing/2014/main" val="20021"/>
                    </a:ext>
                  </a:extLst>
                </a:gridCol>
                <a:gridCol w="584200">
                  <a:extLst>
                    <a:ext uri="{9D8B030D-6E8A-4147-A177-3AD203B41FA5}">
                      <a16:colId xmlns:a16="http://schemas.microsoft.com/office/drawing/2014/main" val="20022"/>
                    </a:ext>
                  </a:extLst>
                </a:gridCol>
                <a:gridCol w="101600">
                  <a:extLst>
                    <a:ext uri="{9D8B030D-6E8A-4147-A177-3AD203B41FA5}">
                      <a16:colId xmlns:a16="http://schemas.microsoft.com/office/drawing/2014/main" val="20023"/>
                    </a:ext>
                  </a:extLst>
                </a:gridCol>
                <a:gridCol w="215900">
                  <a:extLst>
                    <a:ext uri="{9D8B030D-6E8A-4147-A177-3AD203B41FA5}">
                      <a16:colId xmlns:a16="http://schemas.microsoft.com/office/drawing/2014/main" val="20024"/>
                    </a:ext>
                  </a:extLst>
                </a:gridCol>
              </a:tblGrid>
              <a:tr h="230378">
                <a:tc>
                  <a:txBody>
                    <a:bodyPr/>
                    <a:lstStyle/>
                    <a:p>
                      <a:endParaRPr sz="100" dirty="0"/>
                    </a:p>
                  </a:txBody>
                  <a:tcPr marL="0" marR="0" marT="0" marB="0">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230378">
                <a:tc>
                  <a:txBody>
                    <a:bodyPr/>
                    <a:lstStyle/>
                    <a:p>
                      <a:pPr algn="l">
                        <a:lnSpc>
                          <a:spcPct val="83000"/>
                        </a:lnSpc>
                      </a:pPr>
                      <a:r>
                        <a:rPr sz="1000" b="0" i="0">
                          <a:solidFill>
                            <a:srgbClr val="000000"/>
                          </a:solidFill>
                          <a:latin typeface="Times New Roman"/>
                        </a:rPr>
                        <a:t>(US$ in millions, except percentages)</a:t>
                      </a:r>
                    </a:p>
                  </a:txBody>
                  <a:tcPr marL="38100" marR="38100" marT="25400" marB="0">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2">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2">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1"/>
                  </a:ext>
                </a:extLst>
              </a:tr>
              <a:tr h="89281">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2"/>
                  </a:ext>
                </a:extLst>
              </a:tr>
              <a:tr h="192024">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10">
                  <a:txBody>
                    <a:bodyPr/>
                    <a:lstStyle/>
                    <a:p>
                      <a:pPr indent="38100" algn="ctr">
                        <a:lnSpc>
                          <a:spcPct val="83000"/>
                        </a:lnSpc>
                      </a:pPr>
                      <a:r>
                        <a:rPr sz="1000" b="1" i="0">
                          <a:solidFill>
                            <a:srgbClr val="000000"/>
                          </a:solidFill>
                          <a:latin typeface="Times New Roman"/>
                        </a:rPr>
                        <a:t>Three Months Ended December 31,</a:t>
                      </a:r>
                    </a:p>
                  </a:txBody>
                  <a:tcPr marL="0" marR="0" marT="12700" marB="25400" anchor="b">
                    <a:lnL>
                      <a:noFill/>
                    </a:lnL>
                    <a:lnR>
                      <a:noFill/>
                    </a:lnR>
                    <a:lnT>
                      <a:noFill/>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Three Months Ended December 31,</a:t>
                      </a:r>
                    </a:p>
                  </a:txBody>
                  <a:tcPr marL="38100" marR="0" marT="12700" marB="25400" anchor="b">
                    <a:lnL>
                      <a:noFill/>
                    </a:lnL>
                    <a:lnR>
                      <a:noFill/>
                    </a:lnR>
                    <a:lnT>
                      <a:noFill/>
                    </a:lnT>
                    <a:lnB w="12700" cmpd="sng">
                      <a:solidFill>
                        <a:srgbClr val="000000"/>
                      </a:solidFill>
                      <a:prstDash val="solid"/>
                    </a:lnB>
                    <a:noFill/>
                  </a:tcPr>
                </a:tc>
                <a:tc hMerge="1">
                  <a:txBody>
                    <a:bodyPr/>
                    <a:lstStyle/>
                    <a:p>
                      <a:endParaRPr sz="100" dirty="0"/>
                    </a:p>
                  </a:txBody>
                  <a:tcPr marL="0" marR="0" marT="12700" marB="2540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10">
                  <a:txBody>
                    <a:bodyPr/>
                    <a:lstStyle/>
                    <a:p>
                      <a:pPr indent="38100" algn="ctr">
                        <a:lnSpc>
                          <a:spcPct val="83000"/>
                        </a:lnSpc>
                      </a:pPr>
                      <a:r>
                        <a:rPr sz="1000" b="1" i="0">
                          <a:solidFill>
                            <a:srgbClr val="000000"/>
                          </a:solidFill>
                          <a:latin typeface="Times New Roman"/>
                        </a:rPr>
                        <a:t>Twelve Months Ended December 31,</a:t>
                      </a:r>
                    </a:p>
                  </a:txBody>
                  <a:tcPr marL="0" marR="0" marT="12700" marB="25400" anchor="b">
                    <a:lnL>
                      <a:noFill/>
                    </a:lnL>
                    <a:lnR>
                      <a:noFill/>
                    </a:lnR>
                    <a:lnT>
                      <a:noFill/>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Twelve Months Ended December 31,</a:t>
                      </a:r>
                    </a:p>
                  </a:txBody>
                  <a:tcPr marL="38100" marR="0" marT="12700" marB="25400" anchor="b">
                    <a:lnL>
                      <a:noFill/>
                    </a:lnL>
                    <a:lnR>
                      <a:noFill/>
                    </a:lnR>
                    <a:lnT>
                      <a:noFill/>
                    </a:lnT>
                    <a:lnB w="12700" cmpd="sng">
                      <a:solidFill>
                        <a:srgbClr val="000000"/>
                      </a:solidFill>
                      <a:prstDash val="solid"/>
                    </a:lnB>
                    <a:noFill/>
                  </a:tcPr>
                </a:tc>
                <a:tc hMerge="1">
                  <a:txBody>
                    <a:bodyPr/>
                    <a:lstStyle/>
                    <a:p>
                      <a:endParaRPr sz="100" dirty="0"/>
                    </a:p>
                  </a:txBody>
                  <a:tcPr marL="0" marR="0" marT="12700" marB="2540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3"/>
                  </a:ext>
                </a:extLst>
              </a:tr>
              <a:tr h="192024">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2019</a:t>
                      </a:r>
                    </a:p>
                  </a:txBody>
                  <a:tcPr marL="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2019</a:t>
                      </a:r>
                    </a:p>
                  </a:txBody>
                  <a:tcPr marL="3810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pPr indent="38100" algn="ctr">
                        <a:lnSpc>
                          <a:spcPct val="83000"/>
                        </a:lnSpc>
                      </a:pPr>
                      <a:r>
                        <a:rPr sz="1000" b="1" i="0">
                          <a:solidFill>
                            <a:srgbClr val="000000"/>
                          </a:solidFill>
                          <a:latin typeface="Times New Roman"/>
                        </a:rPr>
                        <a:t>2018</a:t>
                      </a:r>
                    </a:p>
                  </a:txBody>
                  <a:tcPr marL="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2018</a:t>
                      </a:r>
                    </a:p>
                  </a:txBody>
                  <a:tcPr marL="3810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2">
                  <a:txBody>
                    <a:bodyPr/>
                    <a:lstStyle/>
                    <a:p>
                      <a:pPr algn="ctr">
                        <a:lnSpc>
                          <a:spcPct val="83000"/>
                        </a:lnSpc>
                      </a:pPr>
                      <a:r>
                        <a:rPr sz="1000" b="1" i="0">
                          <a:solidFill>
                            <a:srgbClr val="000000"/>
                          </a:solidFill>
                          <a:latin typeface="Times New Roman"/>
                        </a:rPr>
                        <a:t>% Change</a:t>
                      </a:r>
                    </a:p>
                  </a:txBody>
                  <a:tcPr marL="3810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2019</a:t>
                      </a:r>
                    </a:p>
                  </a:txBody>
                  <a:tcPr marL="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2019</a:t>
                      </a:r>
                    </a:p>
                  </a:txBody>
                  <a:tcPr marL="3810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2018</a:t>
                      </a:r>
                    </a:p>
                  </a:txBody>
                  <a:tcPr marL="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2018</a:t>
                      </a:r>
                    </a:p>
                  </a:txBody>
                  <a:tcPr marL="3810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 Change</a:t>
                      </a:r>
                    </a:p>
                  </a:txBody>
                  <a:tcPr marL="38100" marR="38100" marT="12700" marB="25400" anchor="b">
                    <a:lnL>
                      <a:noFill/>
                    </a:lnL>
                    <a:lnR>
                      <a:noFill/>
                    </a:lnR>
                    <a:lnT w="12700" cmpd="sng">
                      <a:solidFill>
                        <a:srgbClr val="000000"/>
                      </a:solidFill>
                      <a:prstDash val="solid"/>
                    </a:lnT>
                    <a:lnB w="12700" cmpd="sng">
                      <a:solidFill>
                        <a:srgbClr val="000000"/>
                      </a:solidFill>
                      <a:prstDash val="solid"/>
                    </a:lnB>
                    <a:noFill/>
                  </a:tcPr>
                </a:tc>
                <a:tc hMerge="1">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w="12700" cmpd="sng">
                      <a:solidFill>
                        <a:srgbClr val="000000"/>
                      </a:solidFill>
                      <a:prstDash val="solid"/>
                    </a:lnT>
                    <a:lnB w="12700" cmpd="sng">
                      <a:solidFill>
                        <a:srgbClr val="000000"/>
                      </a:solidFill>
                      <a:prstDash val="solid"/>
                    </a:lnB>
                    <a:noFill/>
                  </a:tcPr>
                </a:tc>
                <a:extLst>
                  <a:ext uri="{0D108BD9-81ED-4DB2-BD59-A6C34878D82A}">
                    <a16:rowId xmlns:a16="http://schemas.microsoft.com/office/drawing/2014/main" val="10004"/>
                  </a:ext>
                </a:extLst>
              </a:tr>
              <a:tr h="61594">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5"/>
                  </a:ext>
                </a:extLst>
              </a:tr>
              <a:tr h="192024">
                <a:tc>
                  <a:txBody>
                    <a:bodyPr/>
                    <a:lstStyle/>
                    <a:p>
                      <a:pPr algn="l">
                        <a:lnSpc>
                          <a:spcPct val="83000"/>
                        </a:lnSpc>
                      </a:pPr>
                      <a:r>
                        <a:rPr sz="1000" b="1" i="0">
                          <a:solidFill>
                            <a:srgbClr val="000000"/>
                          </a:solidFill>
                          <a:latin typeface="Times New Roman"/>
                        </a:rPr>
                        <a:t>Revenue:</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382.0</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393.7</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(3.0</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1,415.8</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1,476.2</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(4.1</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extLst>
                  <a:ext uri="{0D108BD9-81ED-4DB2-BD59-A6C34878D82A}">
                    <a16:rowId xmlns:a16="http://schemas.microsoft.com/office/drawing/2014/main" val="10006"/>
                  </a:ext>
                </a:extLst>
              </a:tr>
              <a:tr h="50800">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7"/>
                  </a:ext>
                </a:extLst>
              </a:tr>
              <a:tr h="158750">
                <a:tc>
                  <a:txBody>
                    <a:bodyPr/>
                    <a:lstStyle/>
                    <a:p>
                      <a:pPr algn="l">
                        <a:lnSpc>
                          <a:spcPct val="83000"/>
                        </a:lnSpc>
                      </a:pPr>
                      <a:r>
                        <a:rPr sz="1000" b="1" i="0">
                          <a:solidFill>
                            <a:srgbClr val="000000"/>
                          </a:solidFill>
                          <a:latin typeface="Times New Roman"/>
                        </a:rPr>
                        <a:t>Operating Expenses:</a:t>
                      </a:r>
                    </a:p>
                  </a:txBody>
                  <a:tcPr marL="38100" marR="38100" marT="0" marB="127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8"/>
                  </a:ext>
                </a:extLst>
              </a:tr>
              <a:tr h="190500">
                <a:tc>
                  <a:txBody>
                    <a:bodyPr/>
                    <a:lstStyle/>
                    <a:p>
                      <a:pPr algn="l">
                        <a:lnSpc>
                          <a:spcPct val="83000"/>
                        </a:lnSpc>
                      </a:pPr>
                      <a:r>
                        <a:rPr sz="1000" b="0" i="0">
                          <a:solidFill>
                            <a:srgbClr val="000000"/>
                          </a:solidFill>
                          <a:latin typeface="Times New Roman"/>
                        </a:rPr>
                        <a:t>Cost of services sold</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260.7</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256.1</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1.8</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961.1</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991.2</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(3.0</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extLst>
                  <a:ext uri="{0D108BD9-81ED-4DB2-BD59-A6C34878D82A}">
                    <a16:rowId xmlns:a16="http://schemas.microsoft.com/office/drawing/2014/main" val="10009"/>
                  </a:ext>
                </a:extLst>
              </a:tr>
              <a:tr h="190500">
                <a:tc>
                  <a:txBody>
                    <a:bodyPr/>
                    <a:lstStyle/>
                    <a:p>
                      <a:pPr algn="l">
                        <a:lnSpc>
                          <a:spcPct val="83000"/>
                        </a:lnSpc>
                      </a:pPr>
                      <a:r>
                        <a:rPr sz="1000" b="0" i="0">
                          <a:solidFill>
                            <a:srgbClr val="000000"/>
                          </a:solidFill>
                          <a:latin typeface="Times New Roman"/>
                        </a:rPr>
                        <a:t>Office and general expenses</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94.2</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78.9</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19.4</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328.3</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349.1</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(5.9</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extLst>
                  <a:ext uri="{0D108BD9-81ED-4DB2-BD59-A6C34878D82A}">
                    <a16:rowId xmlns:a16="http://schemas.microsoft.com/office/drawing/2014/main" val="10010"/>
                  </a:ext>
                </a:extLst>
              </a:tr>
              <a:tr h="190500">
                <a:tc>
                  <a:txBody>
                    <a:bodyPr/>
                    <a:lstStyle/>
                    <a:p>
                      <a:pPr algn="l">
                        <a:lnSpc>
                          <a:spcPct val="83000"/>
                        </a:lnSpc>
                      </a:pPr>
                      <a:r>
                        <a:rPr sz="1000" b="0" i="0">
                          <a:solidFill>
                            <a:srgbClr val="000000"/>
                          </a:solidFill>
                          <a:latin typeface="Times New Roman"/>
                        </a:rPr>
                        <a:t>Depreciation and amortization</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9.5</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11.0</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(13.9</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38.3</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46.2</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(17.0</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extLst>
                  <a:ext uri="{0D108BD9-81ED-4DB2-BD59-A6C34878D82A}">
                    <a16:rowId xmlns:a16="http://schemas.microsoft.com/office/drawing/2014/main" val="10011"/>
                  </a:ext>
                </a:extLst>
              </a:tr>
              <a:tr h="190500">
                <a:tc>
                  <a:txBody>
                    <a:bodyPr/>
                    <a:lstStyle/>
                    <a:p>
                      <a:pPr algn="l">
                        <a:lnSpc>
                          <a:spcPct val="83000"/>
                        </a:lnSpc>
                      </a:pPr>
                      <a:r>
                        <a:rPr sz="1000" b="0" i="0">
                          <a:solidFill>
                            <a:srgbClr val="000000"/>
                          </a:solidFill>
                          <a:latin typeface="Times New Roman"/>
                        </a:rPr>
                        <a:t>Goodwill and other asset impairment</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5.9</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56.7</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(89.6</a:t>
                      </a:r>
                    </a:p>
                  </a:txBody>
                  <a:tcPr marL="0" marR="0" marT="0" marB="0" anchor="ctr">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0" marB="0" anchor="ctr">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7.8</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12700" marR="0" marT="127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80.1</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(90.2</a:t>
                      </a:r>
                    </a:p>
                  </a:txBody>
                  <a:tcPr marL="0" marR="0" marT="0" marB="0" anchor="ctr">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0" marB="0" anchor="ctr">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38100" marR="38100" marT="12700" marB="25400" anchor="b">
                    <a:lnL>
                      <a:noFill/>
                    </a:lnL>
                    <a:lnR>
                      <a:noFill/>
                    </a:lnR>
                    <a:lnT>
                      <a:noFill/>
                    </a:lnT>
                    <a:lnB>
                      <a:noFill/>
                    </a:lnB>
                    <a:noFill/>
                  </a:tcPr>
                </a:tc>
                <a:extLst>
                  <a:ext uri="{0D108BD9-81ED-4DB2-BD59-A6C34878D82A}">
                    <a16:rowId xmlns:a16="http://schemas.microsoft.com/office/drawing/2014/main" val="10012"/>
                  </a:ext>
                </a:extLst>
              </a:tr>
              <a:tr h="190500">
                <a:tc>
                  <a:txBody>
                    <a:bodyPr/>
                    <a:lstStyle/>
                    <a:p>
                      <a:pPr algn="l">
                        <a:lnSpc>
                          <a:spcPct val="83000"/>
                        </a:lnSpc>
                      </a:pPr>
                      <a:r>
                        <a:rPr sz="1000" b="1" i="0">
                          <a:solidFill>
                            <a:srgbClr val="000000"/>
                          </a:solidFill>
                          <a:latin typeface="Times New Roman"/>
                        </a:rPr>
                        <a:t>Operating income (loss)</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000" b="0" i="0">
                          <a:solidFill>
                            <a:srgbClr val="000000"/>
                          </a:solidFill>
                          <a:latin typeface="Times New Roman"/>
                        </a:rPr>
                        <a:t>11.7</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000" b="0" i="0">
                          <a:solidFill>
                            <a:srgbClr val="000000"/>
                          </a:solidFill>
                          <a:latin typeface="Times New Roman"/>
                        </a:rPr>
                        <a:t>(9.1</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pPr algn="r">
                        <a:lnSpc>
                          <a:spcPct val="83000"/>
                        </a:lnSpc>
                      </a:pPr>
                      <a:r>
                        <a:rPr sz="1000" b="0" i="0">
                          <a:solidFill>
                            <a:srgbClr val="000000"/>
                          </a:solidFill>
                          <a:latin typeface="Times New Roman"/>
                        </a:rPr>
                        <a:t>NM</a:t>
                      </a:r>
                    </a:p>
                  </a:txBody>
                  <a:tcPr marL="38100" marR="38100" marT="12700" marB="25400" anchor="b">
                    <a:lnL>
                      <a:noFill/>
                    </a:lnL>
                    <a:lnR>
                      <a:noFill/>
                    </a:lnR>
                    <a:lnT w="12700" cmpd="sng">
                      <a:solidFill>
                        <a:srgbClr val="000000"/>
                      </a:solidFill>
                      <a:prstDash val="solid"/>
                    </a:lnT>
                    <a:lnB>
                      <a:noFill/>
                    </a:lnB>
                    <a:noFill/>
                  </a:tcPr>
                </a:tc>
                <a:tc hMerge="1">
                  <a:txBody>
                    <a:bodyPr/>
                    <a:lstStyle/>
                    <a:p>
                      <a:endParaRPr sz="100" dirty="0"/>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000" b="0" i="0">
                          <a:solidFill>
                            <a:srgbClr val="000000"/>
                          </a:solidFill>
                          <a:latin typeface="Times New Roman"/>
                        </a:rPr>
                        <a:t>80.2</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000" b="0" i="0">
                          <a:solidFill>
                            <a:srgbClr val="000000"/>
                          </a:solidFill>
                          <a:latin typeface="Times New Roman"/>
                        </a:rPr>
                        <a:t>9.7</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pPr algn="r">
                        <a:lnSpc>
                          <a:spcPct val="83000"/>
                        </a:lnSpc>
                      </a:pPr>
                      <a:r>
                        <a:rPr sz="1000" b="0" i="0">
                          <a:solidFill>
                            <a:srgbClr val="000000"/>
                          </a:solidFill>
                          <a:latin typeface="Times New Roman"/>
                        </a:rPr>
                        <a:t>NM</a:t>
                      </a:r>
                    </a:p>
                  </a:txBody>
                  <a:tcPr marL="38100" marR="38100" marT="12700" marB="25400" anchor="b">
                    <a:lnL>
                      <a:noFill/>
                    </a:lnL>
                    <a:lnR>
                      <a:noFill/>
                    </a:lnR>
                    <a:lnT w="12700" cmpd="sng">
                      <a:solidFill>
                        <a:srgbClr val="000000"/>
                      </a:solidFill>
                      <a:prstDash val="solid"/>
                    </a:lnT>
                    <a:lnB>
                      <a:noFill/>
                    </a:lnB>
                    <a:noFill/>
                  </a:tcPr>
                </a:tc>
                <a:tc hMerge="1">
                  <a:txBody>
                    <a:bodyPr/>
                    <a:lstStyle/>
                    <a:p>
                      <a:endParaRPr sz="100" dirty="0"/>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3"/>
                  </a:ext>
                </a:extLst>
              </a:tr>
              <a:tr h="190500">
                <a:tc>
                  <a:txBody>
                    <a:bodyPr/>
                    <a:lstStyle/>
                    <a:p>
                      <a:pPr algn="l">
                        <a:lnSpc>
                          <a:spcPct val="83000"/>
                        </a:lnSpc>
                      </a:pPr>
                      <a:r>
                        <a:rPr sz="1000" b="0" i="0">
                          <a:solidFill>
                            <a:srgbClr val="000000"/>
                          </a:solidFill>
                          <a:latin typeface="Times New Roman"/>
                        </a:rPr>
                        <a:t>Interest expense and finance charges, net</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(15.7</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(17.1</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(64.9</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(67.1</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4"/>
                  </a:ext>
                </a:extLst>
              </a:tr>
              <a:tr h="190500">
                <a:tc>
                  <a:txBody>
                    <a:bodyPr/>
                    <a:lstStyle/>
                    <a:p>
                      <a:pPr algn="l">
                        <a:lnSpc>
                          <a:spcPct val="83000"/>
                        </a:lnSpc>
                      </a:pPr>
                      <a:r>
                        <a:rPr sz="1000" b="0" i="0">
                          <a:solidFill>
                            <a:srgbClr val="000000"/>
                          </a:solidFill>
                          <a:latin typeface="Times New Roman"/>
                        </a:rPr>
                        <a:t>Foreign exchange gain (loss)</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4.3</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(13.3</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8.8</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(23.3</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5"/>
                  </a:ext>
                </a:extLst>
              </a:tr>
              <a:tr h="190500">
                <a:tc>
                  <a:txBody>
                    <a:bodyPr/>
                    <a:lstStyle/>
                    <a:p>
                      <a:pPr algn="l">
                        <a:lnSpc>
                          <a:spcPct val="83000"/>
                        </a:lnSpc>
                      </a:pPr>
                      <a:r>
                        <a:rPr sz="1000" b="0" i="0">
                          <a:solidFill>
                            <a:srgbClr val="000000"/>
                          </a:solidFill>
                          <a:latin typeface="Times New Roman"/>
                        </a:rPr>
                        <a:t>Other, net</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2.2</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(1.0</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(2.4</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0.2</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6"/>
                  </a:ext>
                </a:extLst>
              </a:tr>
              <a:tr h="190500">
                <a:tc>
                  <a:txBody>
                    <a:bodyPr/>
                    <a:lstStyle/>
                    <a:p>
                      <a:pPr algn="l">
                        <a:lnSpc>
                          <a:spcPct val="83000"/>
                        </a:lnSpc>
                      </a:pPr>
                      <a:r>
                        <a:rPr sz="1000" b="0" i="0">
                          <a:solidFill>
                            <a:srgbClr val="000000"/>
                          </a:solidFill>
                          <a:latin typeface="Times New Roman"/>
                        </a:rPr>
                        <a:t>Income tax expense</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4.2</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35.0</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10.5</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31.6</a:t>
                      </a:r>
                    </a:p>
                  </a:txBody>
                  <a:tcPr marL="0" marR="0" marT="12700" marB="25400" anchor="b">
                    <a:lnL>
                      <a:noFill/>
                    </a:lnL>
                    <a:lnR>
                      <a:noFill/>
                    </a:lnR>
                    <a:lnT>
                      <a:noFill/>
                    </a:lnT>
                    <a:lnB>
                      <a:noFill/>
                    </a:lnB>
                    <a:noFill/>
                  </a:tcPr>
                </a:tc>
                <a:tc>
                  <a:txBody>
                    <a:bodyPr/>
                    <a:lstStyle/>
                    <a:p>
                      <a:endParaRPr sz="100" dirty="0"/>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7"/>
                  </a:ext>
                </a:extLst>
              </a:tr>
              <a:tr h="317500">
                <a:tc>
                  <a:txBody>
                    <a:bodyPr/>
                    <a:lstStyle/>
                    <a:p>
                      <a:pPr algn="l">
                        <a:lnSpc>
                          <a:spcPct val="83000"/>
                        </a:lnSpc>
                      </a:pPr>
                      <a:r>
                        <a:rPr sz="1000" b="0" i="0">
                          <a:solidFill>
                            <a:srgbClr val="000000"/>
                          </a:solidFill>
                          <a:latin typeface="Times New Roman"/>
                        </a:rPr>
                        <a:t>Equity in earnings (losses) of non-consolidated affiliates</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(0.3</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0.4</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0.1</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8"/>
                  </a:ext>
                </a:extLst>
              </a:tr>
              <a:tr h="190500">
                <a:tc>
                  <a:txBody>
                    <a:bodyPr/>
                    <a:lstStyle/>
                    <a:p>
                      <a:pPr algn="l">
                        <a:lnSpc>
                          <a:spcPct val="83000"/>
                        </a:lnSpc>
                      </a:pPr>
                      <a:r>
                        <a:rPr sz="1000" b="1" i="0">
                          <a:solidFill>
                            <a:srgbClr val="000000"/>
                          </a:solidFill>
                          <a:latin typeface="Times New Roman"/>
                        </a:rPr>
                        <a:t>Net income (loss)</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000" b="0" i="0">
                          <a:solidFill>
                            <a:srgbClr val="000000"/>
                          </a:solidFill>
                          <a:latin typeface="Times New Roman"/>
                        </a:rPr>
                        <a:t>(1.7</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000" b="0" i="0">
                          <a:solidFill>
                            <a:srgbClr val="000000"/>
                          </a:solidFill>
                          <a:latin typeface="Times New Roman"/>
                        </a:rPr>
                        <a:t>(75.7</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000" b="0" i="0">
                          <a:solidFill>
                            <a:srgbClr val="000000"/>
                          </a:solidFill>
                          <a:latin typeface="Times New Roman"/>
                        </a:rPr>
                        <a:t>11.5</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000" b="0" i="0">
                          <a:solidFill>
                            <a:srgbClr val="000000"/>
                          </a:solidFill>
                          <a:latin typeface="Times New Roman"/>
                        </a:rPr>
                        <a:t>(111.9</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9"/>
                  </a:ext>
                </a:extLst>
              </a:tr>
              <a:tr h="190500">
                <a:tc>
                  <a:txBody>
                    <a:bodyPr/>
                    <a:lstStyle/>
                    <a:p>
                      <a:pPr algn="l">
                        <a:lnSpc>
                          <a:spcPct val="83000"/>
                        </a:lnSpc>
                      </a:pPr>
                      <a:r>
                        <a:rPr sz="1000" b="0" i="0">
                          <a:solidFill>
                            <a:srgbClr val="000000"/>
                          </a:solidFill>
                          <a:latin typeface="Times New Roman"/>
                        </a:rPr>
                        <a:t>Net income attributable to the noncontrolling interest</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(5.4</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(5.9</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(16.2</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(11.8</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0"/>
                  </a:ext>
                </a:extLst>
              </a:tr>
              <a:tr h="317500">
                <a:tc>
                  <a:txBody>
                    <a:bodyPr/>
                    <a:lstStyle/>
                    <a:p>
                      <a:pPr algn="l">
                        <a:lnSpc>
                          <a:spcPct val="83000"/>
                        </a:lnSpc>
                      </a:pPr>
                      <a:r>
                        <a:rPr sz="1000" b="0" i="0">
                          <a:solidFill>
                            <a:srgbClr val="000000"/>
                          </a:solidFill>
                          <a:latin typeface="Times New Roman"/>
                        </a:rPr>
                        <a:t>Accretion on and net income allocated to convertible preference shares</a:t>
                      </a:r>
                    </a:p>
                  </a:txBody>
                  <a:tcPr marL="1143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(3.4</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(2.2</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(12.3</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(8.4</a:t>
                      </a:r>
                    </a:p>
                  </a:txBody>
                  <a:tcPr marL="0" marR="0" marT="25400" marB="25400" anchor="b">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1"/>
                  </a:ext>
                </a:extLst>
              </a:tr>
              <a:tr h="304800">
                <a:tc>
                  <a:txBody>
                    <a:bodyPr/>
                    <a:lstStyle/>
                    <a:p>
                      <a:pPr algn="l">
                        <a:lnSpc>
                          <a:spcPct val="83000"/>
                        </a:lnSpc>
                      </a:pPr>
                      <a:r>
                        <a:rPr sz="1000" b="1" i="0">
                          <a:solidFill>
                            <a:srgbClr val="000000"/>
                          </a:solidFill>
                          <a:latin typeface="Times New Roman"/>
                        </a:rPr>
                        <a:t>Net loss attributable to MDC Partners Inc. common shareholders</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(10.5</a:t>
                      </a:r>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(83.7</a:t>
                      </a:r>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(17.0</a:t>
                      </a:r>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1000" b="0" i="0">
                          <a:solidFill>
                            <a:srgbClr val="000000"/>
                          </a:solidFill>
                          <a:latin typeface="Times New Roman"/>
                        </a:rPr>
                        <a:t>(132.1</a:t>
                      </a:r>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2"/>
                  </a:ext>
                </a:extLst>
              </a:tr>
              <a:tr h="191643">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2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215900" y="4717923"/>
            <a:ext cx="8326247" cy="177406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marL="457200" algn="l">
              <a:lnSpc>
                <a:spcPct val="108000"/>
              </a:lnSpc>
              <a:spcBef>
                <a:spcPts val="1019"/>
              </a:spcBef>
            </a:pPr>
            <a:r>
              <a:rPr sz="1600" b="1" i="0">
                <a:solidFill>
                  <a:srgbClr val="000000"/>
                </a:solidFill>
                <a:latin typeface="Times New Roman"/>
              </a:rPr>
              <a:t>Organic revenue decline of 1.5% in the fourth quarter of 2019 versus the prior year period, including a 279 basis point benefit from increased billable pass-through costs incurred on clients’ behalf from certain of our partner firms acting as principal.</a:t>
            </a:r>
          </a:p>
          <a:p>
            <a:pPr algn="l">
              <a:lnSpc>
                <a:spcPct val="100000"/>
              </a:lnSpc>
              <a:spcBef>
                <a:spcPts val="360"/>
              </a:spcBef>
            </a:pPr>
            <a:r>
              <a:rPr sz="600" b="0" i="0">
                <a:solidFill>
                  <a:srgbClr val="000000"/>
                </a:solidFill>
                <a:latin typeface="Arial"/>
              </a:rPr>
              <a:t>	Note: Actuals may not foot due to rounding</a:t>
            </a:r>
          </a:p>
          <a:p>
            <a:pPr marL="457200" algn="l">
              <a:lnSpc>
                <a:spcPct val="108000"/>
              </a:lnSpc>
              <a:spcBef>
                <a:spcPts val="1019"/>
              </a:spcBef>
            </a:pPr>
            <a:endParaRPr sz="600" b="0" i="0">
              <a:solidFill>
                <a:srgbClr val="000000"/>
              </a:solidFill>
              <a:latin typeface="Arial"/>
            </a:endParaRPr>
          </a:p>
          <a:p>
            <a:pPr marL="457200" algn="l">
              <a:lnSpc>
                <a:spcPct val="108000"/>
              </a:lnSpc>
              <a:spcBef>
                <a:spcPts val="1019"/>
              </a:spcBef>
            </a:pPr>
            <a:endParaRPr sz="600" b="0" i="0">
              <a:solidFill>
                <a:srgbClr val="000000"/>
              </a:solidFill>
              <a:latin typeface="Arial"/>
            </a:endParaRPr>
          </a:p>
          <a:p>
            <a:pPr marL="457200" algn="l">
              <a:lnSpc>
                <a:spcPct val="108000"/>
              </a:lnSpc>
              <a:spcBef>
                <a:spcPts val="1019"/>
              </a:spcBef>
            </a:pPr>
            <a:endParaRPr sz="600" b="0" i="0">
              <a:solidFill>
                <a:srgbClr val="000000"/>
              </a:solidFill>
              <a:latin typeface="Arial"/>
            </a:endParaRPr>
          </a:p>
          <a:p>
            <a:pPr marL="457200" algn="l">
              <a:lnSpc>
                <a:spcPct val="108000"/>
              </a:lnSpc>
              <a:spcBef>
                <a:spcPts val="1019"/>
              </a:spcBef>
            </a:pPr>
            <a:endParaRPr sz="600" b="0" i="0">
              <a:solidFill>
                <a:srgbClr val="000000"/>
              </a:solidFill>
              <a:latin typeface="Arial"/>
            </a:endParaRPr>
          </a:p>
          <a:p>
            <a:pPr marL="457200" indent="-444500" algn="l">
              <a:lnSpc>
                <a:spcPct val="108000"/>
              </a:lnSpc>
              <a:spcBef>
                <a:spcPts val="1019"/>
              </a:spcBef>
              <a:buClr>
                <a:srgbClr val="F7971C"/>
              </a:buClr>
              <a:buSzPts val="1600"/>
              <a:buFont typeface="Wingdings"/>
              <a:buChar char=""/>
            </a:pPr>
            <a:endParaRPr sz="600" b="0" i="0">
              <a:solidFill>
                <a:srgbClr val="000000"/>
              </a:solidFill>
              <a:latin typeface="Arial"/>
            </a:endParaRPr>
          </a:p>
        </p:txBody>
      </p:sp>
      <p:sp>
        <p:nvSpPr>
          <p:cNvPr id="3" name="Rectangle 2"/>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4" name="Rectangle 3"/>
          <p:cNvSpPr/>
          <p:nvPr/>
        </p:nvSpPr>
        <p:spPr>
          <a:xfrm>
            <a:off x="304800" y="698500"/>
            <a:ext cx="85344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REVENUE SUMMARY</a:t>
            </a:r>
          </a:p>
        </p:txBody>
      </p:sp>
      <p:graphicFrame>
        <p:nvGraphicFramePr>
          <p:cNvPr id="5" name="Table 4"/>
          <p:cNvGraphicFramePr>
            <a:graphicFrameLocks noGrp="1"/>
          </p:cNvGraphicFramePr>
          <p:nvPr/>
        </p:nvGraphicFramePr>
        <p:xfrm>
          <a:off x="1004951" y="1774189"/>
          <a:ext cx="7060056" cy="2648839"/>
        </p:xfrm>
        <a:graphic>
          <a:graphicData uri="http://schemas.openxmlformats.org/drawingml/2006/table">
            <a:tbl>
              <a:tblPr firstRow="1" bandRow="1">
                <a:tableStyleId>{5C22544A-7EE6-4342-B048-85BDC9FD1C3A}</a:tableStyleId>
              </a:tblPr>
              <a:tblGrid>
                <a:gridCol w="2882900">
                  <a:extLst>
                    <a:ext uri="{9D8B030D-6E8A-4147-A177-3AD203B41FA5}">
                      <a16:colId xmlns:a16="http://schemas.microsoft.com/office/drawing/2014/main" val="20000"/>
                    </a:ext>
                  </a:extLst>
                </a:gridCol>
                <a:gridCol w="61849">
                  <a:extLst>
                    <a:ext uri="{9D8B030D-6E8A-4147-A177-3AD203B41FA5}">
                      <a16:colId xmlns:a16="http://schemas.microsoft.com/office/drawing/2014/main" val="20001"/>
                    </a:ext>
                  </a:extLst>
                </a:gridCol>
                <a:gridCol w="101600">
                  <a:extLst>
                    <a:ext uri="{9D8B030D-6E8A-4147-A177-3AD203B41FA5}">
                      <a16:colId xmlns:a16="http://schemas.microsoft.com/office/drawing/2014/main" val="20002"/>
                    </a:ext>
                  </a:extLst>
                </a:gridCol>
                <a:gridCol w="817372">
                  <a:extLst>
                    <a:ext uri="{9D8B030D-6E8A-4147-A177-3AD203B41FA5}">
                      <a16:colId xmlns:a16="http://schemas.microsoft.com/office/drawing/2014/main" val="20003"/>
                    </a:ext>
                  </a:extLst>
                </a:gridCol>
                <a:gridCol w="63500">
                  <a:extLst>
                    <a:ext uri="{9D8B030D-6E8A-4147-A177-3AD203B41FA5}">
                      <a16:colId xmlns:a16="http://schemas.microsoft.com/office/drawing/2014/main" val="20004"/>
                    </a:ext>
                  </a:extLst>
                </a:gridCol>
                <a:gridCol w="61849">
                  <a:extLst>
                    <a:ext uri="{9D8B030D-6E8A-4147-A177-3AD203B41FA5}">
                      <a16:colId xmlns:a16="http://schemas.microsoft.com/office/drawing/2014/main" val="20005"/>
                    </a:ext>
                  </a:extLst>
                </a:gridCol>
                <a:gridCol w="779272">
                  <a:extLst>
                    <a:ext uri="{9D8B030D-6E8A-4147-A177-3AD203B41FA5}">
                      <a16:colId xmlns:a16="http://schemas.microsoft.com/office/drawing/2014/main" val="20006"/>
                    </a:ext>
                  </a:extLst>
                </a:gridCol>
                <a:gridCol w="203200">
                  <a:extLst>
                    <a:ext uri="{9D8B030D-6E8A-4147-A177-3AD203B41FA5}">
                      <a16:colId xmlns:a16="http://schemas.microsoft.com/office/drawing/2014/main" val="20007"/>
                    </a:ext>
                  </a:extLst>
                </a:gridCol>
                <a:gridCol w="61849">
                  <a:extLst>
                    <a:ext uri="{9D8B030D-6E8A-4147-A177-3AD203B41FA5}">
                      <a16:colId xmlns:a16="http://schemas.microsoft.com/office/drawing/2014/main" val="20008"/>
                    </a:ext>
                  </a:extLst>
                </a:gridCol>
                <a:gridCol w="101600">
                  <a:extLst>
                    <a:ext uri="{9D8B030D-6E8A-4147-A177-3AD203B41FA5}">
                      <a16:colId xmlns:a16="http://schemas.microsoft.com/office/drawing/2014/main" val="20009"/>
                    </a:ext>
                  </a:extLst>
                </a:gridCol>
                <a:gridCol w="817372">
                  <a:extLst>
                    <a:ext uri="{9D8B030D-6E8A-4147-A177-3AD203B41FA5}">
                      <a16:colId xmlns:a16="http://schemas.microsoft.com/office/drawing/2014/main" val="20010"/>
                    </a:ext>
                  </a:extLst>
                </a:gridCol>
                <a:gridCol w="63500">
                  <a:extLst>
                    <a:ext uri="{9D8B030D-6E8A-4147-A177-3AD203B41FA5}">
                      <a16:colId xmlns:a16="http://schemas.microsoft.com/office/drawing/2014/main" val="20011"/>
                    </a:ext>
                  </a:extLst>
                </a:gridCol>
                <a:gridCol w="61849">
                  <a:extLst>
                    <a:ext uri="{9D8B030D-6E8A-4147-A177-3AD203B41FA5}">
                      <a16:colId xmlns:a16="http://schemas.microsoft.com/office/drawing/2014/main" val="20012"/>
                    </a:ext>
                  </a:extLst>
                </a:gridCol>
                <a:gridCol w="779144">
                  <a:extLst>
                    <a:ext uri="{9D8B030D-6E8A-4147-A177-3AD203B41FA5}">
                      <a16:colId xmlns:a16="http://schemas.microsoft.com/office/drawing/2014/main" val="20013"/>
                    </a:ext>
                  </a:extLst>
                </a:gridCol>
                <a:gridCol w="203200">
                  <a:extLst>
                    <a:ext uri="{9D8B030D-6E8A-4147-A177-3AD203B41FA5}">
                      <a16:colId xmlns:a16="http://schemas.microsoft.com/office/drawing/2014/main" val="20014"/>
                    </a:ext>
                  </a:extLst>
                </a:gridCol>
              </a:tblGrid>
              <a:tr h="156718">
                <a:tc>
                  <a:txBody>
                    <a:bodyPr/>
                    <a:lstStyle/>
                    <a:p>
                      <a:pPr algn="l">
                        <a:lnSpc>
                          <a:spcPct val="83000"/>
                        </a:lnSpc>
                      </a:pPr>
                      <a:r>
                        <a:rPr sz="1000" b="0" i="0">
                          <a:solidFill>
                            <a:srgbClr val="000000"/>
                          </a:solidFill>
                          <a:latin typeface="Times New Roman"/>
                        </a:rPr>
                        <a:t>(US$ in millions, except percentages)</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156718">
                <a:tc>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2">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w="12700" cmpd="sng">
                      <a:solidFill>
                        <a:srgbClr val="000000"/>
                      </a:solidFill>
                      <a:prstDash val="solid"/>
                    </a:lnB>
                    <a:noFill/>
                  </a:tcPr>
                </a:tc>
                <a:tc gridSpan="2">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1"/>
                  </a:ext>
                </a:extLst>
              </a:tr>
              <a:tr h="156718">
                <a:tc>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2"/>
                  </a:ext>
                </a:extLst>
              </a:tr>
              <a:tr h="262636">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6">
                  <a:txBody>
                    <a:bodyPr/>
                    <a:lstStyle/>
                    <a:p>
                      <a:pPr indent="38100" algn="ctr">
                        <a:lnSpc>
                          <a:spcPct val="83000"/>
                        </a:lnSpc>
                      </a:pPr>
                      <a:r>
                        <a:rPr sz="1000" b="1" i="0">
                          <a:solidFill>
                            <a:srgbClr val="000000"/>
                          </a:solidFill>
                          <a:latin typeface="Times New Roman"/>
                        </a:rPr>
                        <a:t>Three Months Ended</a:t>
                      </a:r>
                    </a:p>
                  </a:txBody>
                  <a:tcPr marL="0" marR="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Three Months Ended</a:t>
                      </a:r>
                    </a:p>
                  </a:txBody>
                  <a:tcPr marL="3810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6">
                  <a:txBody>
                    <a:bodyPr/>
                    <a:lstStyle/>
                    <a:p>
                      <a:pPr indent="38100" algn="ctr">
                        <a:lnSpc>
                          <a:spcPct val="83000"/>
                        </a:lnSpc>
                      </a:pPr>
                      <a:r>
                        <a:rPr sz="1000" b="1" i="0">
                          <a:solidFill>
                            <a:srgbClr val="000000"/>
                          </a:solidFill>
                          <a:latin typeface="Times New Roman"/>
                        </a:rPr>
                        <a:t>Twelve Months Ended</a:t>
                      </a:r>
                    </a:p>
                  </a:txBody>
                  <a:tcPr marL="0" marR="0" marT="25400" marB="25400" anchor="b">
                    <a:lnL>
                      <a:noFill/>
                    </a:lnL>
                    <a:lnR>
                      <a:noFill/>
                    </a:lnR>
                    <a:lnT>
                      <a:noFill/>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Twelve Months Ended</a:t>
                      </a:r>
                    </a:p>
                  </a:txBody>
                  <a:tcPr marL="3810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254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3"/>
                  </a:ext>
                </a:extLst>
              </a:tr>
              <a:tr h="156718">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w="12700" cmpd="sng">
                      <a:solidFill>
                        <a:srgbClr val="000000"/>
                      </a:solidFill>
                      <a:prstDash val="solid"/>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4"/>
                  </a:ext>
                </a:extLst>
              </a:tr>
              <a:tr h="156718">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Revenue $</a:t>
                      </a:r>
                    </a:p>
                  </a:txBody>
                  <a:tcPr marL="0" marR="38100" marT="0" marB="0" anchor="b">
                    <a:lnL>
                      <a:noFill/>
                    </a:lnL>
                    <a:lnR>
                      <a:noFill/>
                    </a:lnR>
                    <a:lnT>
                      <a:noFill/>
                    </a:lnT>
                    <a:lnB w="127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Revenue $</a:t>
                      </a:r>
                    </a:p>
                  </a:txBody>
                  <a:tcPr marL="38100" marR="3810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 Change</a:t>
                      </a:r>
                    </a:p>
                  </a:txBody>
                  <a:tcPr marL="38100" marR="3810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100" b="1" i="0">
                          <a:solidFill>
                            <a:srgbClr val="000000"/>
                          </a:solidFill>
                          <a:latin typeface="Times New Roman"/>
                        </a:rPr>
                        <a:t>Revenue $</a:t>
                      </a:r>
                    </a:p>
                  </a:txBody>
                  <a:tcPr marL="0" marR="38100" marT="0" marB="0" anchor="b">
                    <a:lnL>
                      <a:noFill/>
                    </a:lnL>
                    <a:lnR>
                      <a:noFill/>
                    </a:lnR>
                    <a:lnT>
                      <a:noFill/>
                    </a:lnT>
                    <a:lnB w="12700" cmpd="sng">
                      <a:solidFill>
                        <a:srgbClr val="000000"/>
                      </a:solidFill>
                      <a:prstDash val="solid"/>
                    </a:lnB>
                    <a:noFill/>
                  </a:tcPr>
                </a:tc>
                <a:tc hMerge="1">
                  <a:txBody>
                    <a:bodyPr/>
                    <a:lstStyle/>
                    <a:p>
                      <a:pPr algn="ctr">
                        <a:lnSpc>
                          <a:spcPct val="83000"/>
                        </a:lnSpc>
                      </a:pPr>
                      <a:r>
                        <a:rPr sz="1100" b="1" i="0">
                          <a:solidFill>
                            <a:srgbClr val="000000"/>
                          </a:solidFill>
                          <a:latin typeface="Times New Roman"/>
                        </a:rPr>
                        <a:t>Revenue $</a:t>
                      </a:r>
                    </a:p>
                  </a:txBody>
                  <a:tcPr marL="38100" marR="3810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100" b="1" i="0">
                          <a:solidFill>
                            <a:srgbClr val="000000"/>
                          </a:solidFill>
                          <a:latin typeface="Times New Roman"/>
                        </a:rPr>
                        <a:t>% Change</a:t>
                      </a:r>
                    </a:p>
                  </a:txBody>
                  <a:tcPr marL="38100" marR="3810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05"/>
                  </a:ext>
                </a:extLst>
              </a:tr>
              <a:tr h="156718">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12700" cmpd="sng">
                      <a:solidFill>
                        <a:srgbClr val="000000"/>
                      </a:solidFill>
                      <a:prstDash val="solid"/>
                    </a:lnT>
                    <a:lnB>
                      <a:noFill/>
                    </a:lnB>
                    <a:noFill/>
                  </a:tcPr>
                </a:tc>
                <a:tc hMerge="1">
                  <a:txBody>
                    <a:bodyPr/>
                    <a:lstStyle/>
                    <a:p>
                      <a:endParaRPr sz="100" dirty="0"/>
                    </a:p>
                  </a:txBody>
                  <a:tcPr marL="0" marR="0" marT="0" marB="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06"/>
                  </a:ext>
                </a:extLst>
              </a:tr>
              <a:tr h="156718">
                <a:tc>
                  <a:txBody>
                    <a:bodyPr/>
                    <a:lstStyle/>
                    <a:p>
                      <a:pPr algn="l">
                        <a:lnSpc>
                          <a:spcPct val="83000"/>
                        </a:lnSpc>
                      </a:pPr>
                      <a:r>
                        <a:rPr sz="1000" b="1" i="0">
                          <a:solidFill>
                            <a:srgbClr val="000000"/>
                          </a:solidFill>
                          <a:latin typeface="Times New Roman"/>
                        </a:rPr>
                        <a:t>December 31, 2018</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1270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393.7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1270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1,476.2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7"/>
                  </a:ext>
                </a:extLst>
              </a:tr>
              <a:tr h="156718">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8"/>
                  </a:ext>
                </a:extLst>
              </a:tr>
              <a:tr h="185547">
                <a:tc>
                  <a:txBody>
                    <a:bodyPr/>
                    <a:lstStyle/>
                    <a:p>
                      <a:pPr algn="l">
                        <a:lnSpc>
                          <a:spcPct val="83000"/>
                        </a:lnSpc>
                      </a:pPr>
                      <a:r>
                        <a:rPr sz="1000" b="0" i="0">
                          <a:solidFill>
                            <a:srgbClr val="000000"/>
                          </a:solidFill>
                          <a:latin typeface="Times New Roman"/>
                        </a:rPr>
                        <a:t>Non-GAAP Organic revenue growth (decline)</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(5.9</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(1.5</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(46.1</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(3.1</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extLst>
                  <a:ext uri="{0D108BD9-81ED-4DB2-BD59-A6C34878D82A}">
                    <a16:rowId xmlns:a16="http://schemas.microsoft.com/office/drawing/2014/main" val="10009"/>
                  </a:ext>
                </a:extLst>
              </a:tr>
              <a:tr h="185547">
                <a:tc>
                  <a:txBody>
                    <a:bodyPr/>
                    <a:lstStyle/>
                    <a:p>
                      <a:pPr algn="l">
                        <a:lnSpc>
                          <a:spcPct val="83000"/>
                        </a:lnSpc>
                      </a:pPr>
                      <a:r>
                        <a:rPr sz="1000" b="0" i="0">
                          <a:solidFill>
                            <a:srgbClr val="000000"/>
                          </a:solidFill>
                          <a:latin typeface="Times New Roman"/>
                        </a:rPr>
                        <a:t>Non-GAAP acquisitions (dispositions), net</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(4.8</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(1.2</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(1.6</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(0.1</a:t>
                      </a:r>
                    </a:p>
                  </a:txBody>
                  <a:tcPr marL="0" marR="0" marT="127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a:noFill/>
                    </a:lnB>
                    <a:noFill/>
                  </a:tcPr>
                </a:tc>
                <a:extLst>
                  <a:ext uri="{0D108BD9-81ED-4DB2-BD59-A6C34878D82A}">
                    <a16:rowId xmlns:a16="http://schemas.microsoft.com/office/drawing/2014/main" val="10010"/>
                  </a:ext>
                </a:extLst>
              </a:tr>
              <a:tr h="185547">
                <a:tc>
                  <a:txBody>
                    <a:bodyPr/>
                    <a:lstStyle/>
                    <a:p>
                      <a:pPr algn="l">
                        <a:lnSpc>
                          <a:spcPct val="83000"/>
                        </a:lnSpc>
                      </a:pPr>
                      <a:r>
                        <a:rPr sz="1000" b="0" i="0">
                          <a:solidFill>
                            <a:srgbClr val="000000"/>
                          </a:solidFill>
                          <a:latin typeface="Times New Roman"/>
                        </a:rPr>
                        <a:t>Foreign exchange impact</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17375E"/>
                      </a:solidFill>
                      <a:prstDash val="solid"/>
                    </a:lnB>
                    <a:noFill/>
                  </a:tcPr>
                </a:tc>
                <a:tc>
                  <a:txBody>
                    <a:bodyPr/>
                    <a:lstStyle/>
                    <a:p>
                      <a:pPr algn="r">
                        <a:lnSpc>
                          <a:spcPct val="83000"/>
                        </a:lnSpc>
                      </a:pPr>
                      <a:r>
                        <a:rPr sz="1000" b="0" i="0">
                          <a:solidFill>
                            <a:srgbClr val="000000"/>
                          </a:solidFill>
                          <a:latin typeface="Times New Roman"/>
                        </a:rPr>
                        <a:t>(1.0</a:t>
                      </a:r>
                    </a:p>
                  </a:txBody>
                  <a:tcPr marL="0" marR="0" marT="12700" marB="25400" anchor="b">
                    <a:lnL>
                      <a:noFill/>
                    </a:lnL>
                    <a:lnR>
                      <a:noFill/>
                    </a:lnR>
                    <a:lnT>
                      <a:noFill/>
                    </a:lnT>
                    <a:lnB w="12700" cmpd="sng">
                      <a:solidFill>
                        <a:srgbClr val="17375E"/>
                      </a:solidFill>
                      <a:prstDash val="solid"/>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w="12700" cmpd="sng">
                      <a:solidFill>
                        <a:srgbClr val="17375E"/>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(0.3</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a:noFill/>
                    </a:lnT>
                    <a:lnB w="12700" cmpd="sng">
                      <a:solidFill>
                        <a:srgbClr val="17375E"/>
                      </a:solidFill>
                      <a:prstDash val="solid"/>
                    </a:lnB>
                    <a:noFill/>
                  </a:tcPr>
                </a:tc>
                <a:tc>
                  <a:txBody>
                    <a:bodyPr/>
                    <a:lstStyle/>
                    <a:p>
                      <a:pPr algn="r">
                        <a:lnSpc>
                          <a:spcPct val="83000"/>
                        </a:lnSpc>
                      </a:pPr>
                      <a:r>
                        <a:rPr sz="1000" b="0" i="0">
                          <a:solidFill>
                            <a:srgbClr val="000000"/>
                          </a:solidFill>
                          <a:latin typeface="Times New Roman"/>
                        </a:rPr>
                        <a:t>(12.7</a:t>
                      </a:r>
                    </a:p>
                  </a:txBody>
                  <a:tcPr marL="0" marR="0" marT="12700" marB="25400" anchor="b">
                    <a:lnL>
                      <a:noFill/>
                    </a:lnL>
                    <a:lnR>
                      <a:noFill/>
                    </a:lnR>
                    <a:lnT>
                      <a:noFill/>
                    </a:lnT>
                    <a:lnB w="12700" cmpd="sng">
                      <a:solidFill>
                        <a:srgbClr val="17375E"/>
                      </a:solidFill>
                      <a:prstDash val="solid"/>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w="12700" cmpd="sng">
                      <a:solidFill>
                        <a:srgbClr val="17375E"/>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(0.9</a:t>
                      </a:r>
                    </a:p>
                  </a:txBody>
                  <a:tcPr marL="0" marR="0" marT="12700" marB="25400" anchor="b">
                    <a:lnL>
                      <a:noFill/>
                    </a:lnL>
                    <a:lnR>
                      <a:noFill/>
                    </a:lnR>
                    <a:lnT>
                      <a:noFill/>
                    </a:lnT>
                    <a:lnB w="12700" cmpd="sng">
                      <a:solidFill>
                        <a:srgbClr val="000000"/>
                      </a:solidFill>
                      <a:prstDash val="solid"/>
                    </a:lnB>
                    <a:noFill/>
                  </a:tcPr>
                </a:tc>
                <a:tc>
                  <a:txBody>
                    <a:bodyPr/>
                    <a:lstStyle/>
                    <a:p>
                      <a:pPr algn="l">
                        <a:lnSpc>
                          <a:spcPct val="83000"/>
                        </a:lnSpc>
                      </a:pPr>
                      <a:r>
                        <a:rPr sz="1000" b="0" i="0">
                          <a:solidFill>
                            <a:srgbClr val="000000"/>
                          </a:solidFill>
                          <a:latin typeface="Times New Roman"/>
                        </a:rPr>
                        <a:t>)%</a:t>
                      </a:r>
                    </a:p>
                  </a:txBody>
                  <a:tcPr marL="0" marR="0" marT="12700" marB="25400" anchor="b">
                    <a:lnL>
                      <a:noFill/>
                    </a:lnL>
                    <a:lnR>
                      <a:noFill/>
                    </a:lnR>
                    <a:lnT>
                      <a:noFill/>
                    </a:lnT>
                    <a:lnB w="12700" cmpd="sng">
                      <a:solidFill>
                        <a:srgbClr val="000000"/>
                      </a:solidFill>
                      <a:prstDash val="solid"/>
                    </a:lnB>
                    <a:noFill/>
                  </a:tcPr>
                </a:tc>
                <a:extLst>
                  <a:ext uri="{0D108BD9-81ED-4DB2-BD59-A6C34878D82A}">
                    <a16:rowId xmlns:a16="http://schemas.microsoft.com/office/drawing/2014/main" val="10011"/>
                  </a:ext>
                </a:extLst>
              </a:tr>
              <a:tr h="190500">
                <a:tc>
                  <a:txBody>
                    <a:bodyPr/>
                    <a:lstStyle/>
                    <a:p>
                      <a:pPr algn="l">
                        <a:lnSpc>
                          <a:spcPct val="83000"/>
                        </a:lnSpc>
                      </a:pPr>
                      <a:r>
                        <a:rPr sz="1000" b="1" i="0">
                          <a:solidFill>
                            <a:srgbClr val="000000"/>
                          </a:solidFill>
                          <a:latin typeface="Times New Roman"/>
                        </a:rPr>
                        <a:t>Total Change</a:t>
                      </a:r>
                    </a:p>
                  </a:txBody>
                  <a:tcPr marL="38100" marR="38100" marT="127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w="12700" cmpd="sng">
                      <a:solidFill>
                        <a:srgbClr val="17375E"/>
                      </a:solidFill>
                      <a:prstDash val="solid"/>
                    </a:lnT>
                    <a:lnB>
                      <a:noFill/>
                    </a:lnB>
                    <a:noFill/>
                  </a:tcPr>
                </a:tc>
                <a:tc>
                  <a:txBody>
                    <a:bodyPr/>
                    <a:lstStyle/>
                    <a:p>
                      <a:pPr algn="r">
                        <a:lnSpc>
                          <a:spcPct val="83000"/>
                        </a:lnSpc>
                      </a:pPr>
                      <a:r>
                        <a:rPr sz="1100" b="1" i="0">
                          <a:solidFill>
                            <a:srgbClr val="000000"/>
                          </a:solidFill>
                          <a:latin typeface="Times New Roman"/>
                        </a:rPr>
                        <a:t>(11.7</a:t>
                      </a:r>
                    </a:p>
                  </a:txBody>
                  <a:tcPr marL="0" marR="0" marT="25400" marB="25400" anchor="b">
                    <a:lnL>
                      <a:noFill/>
                    </a:lnL>
                    <a:lnR>
                      <a:noFill/>
                    </a:lnR>
                    <a:lnT w="12700" cmpd="sng">
                      <a:solidFill>
                        <a:srgbClr val="17375E"/>
                      </a:solidFill>
                      <a:prstDash val="solid"/>
                    </a:lnT>
                    <a:lnB>
                      <a:noFill/>
                    </a:lnB>
                    <a:noFill/>
                  </a:tcPr>
                </a:tc>
                <a:tc>
                  <a:txBody>
                    <a:bodyPr/>
                    <a:lstStyle/>
                    <a:p>
                      <a:pPr algn="l">
                        <a:lnSpc>
                          <a:spcPct val="83000"/>
                        </a:lnSpc>
                      </a:pPr>
                      <a:r>
                        <a:rPr sz="1100" b="1" i="0">
                          <a:solidFill>
                            <a:srgbClr val="000000"/>
                          </a:solidFill>
                          <a:latin typeface="Times New Roman"/>
                        </a:rPr>
                        <a:t>)</a:t>
                      </a:r>
                    </a:p>
                  </a:txBody>
                  <a:tcPr marL="0" marR="0" marT="25400" marB="25400" anchor="b">
                    <a:lnL>
                      <a:noFill/>
                    </a:lnL>
                    <a:lnR>
                      <a:noFill/>
                    </a:lnR>
                    <a:lnT w="12700" cmpd="sng">
                      <a:solidFill>
                        <a:srgbClr val="17375E"/>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100" b="1" i="0">
                          <a:solidFill>
                            <a:srgbClr val="000000"/>
                          </a:solidFill>
                          <a:latin typeface="Times New Roman"/>
                        </a:rPr>
                        <a:t>(3.0</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1100" b="1"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w="12700" cmpd="sng">
                      <a:solidFill>
                        <a:srgbClr val="17375E"/>
                      </a:solidFill>
                      <a:prstDash val="solid"/>
                    </a:lnT>
                    <a:lnB>
                      <a:noFill/>
                    </a:lnB>
                    <a:noFill/>
                  </a:tcPr>
                </a:tc>
                <a:tc>
                  <a:txBody>
                    <a:bodyPr/>
                    <a:lstStyle/>
                    <a:p>
                      <a:pPr algn="r">
                        <a:lnSpc>
                          <a:spcPct val="83000"/>
                        </a:lnSpc>
                      </a:pPr>
                      <a:r>
                        <a:rPr sz="1100" b="1" i="0">
                          <a:solidFill>
                            <a:srgbClr val="000000"/>
                          </a:solidFill>
                          <a:latin typeface="Times New Roman"/>
                        </a:rPr>
                        <a:t>(60.4</a:t>
                      </a:r>
                    </a:p>
                  </a:txBody>
                  <a:tcPr marL="0" marR="0" marT="25400" marB="25400" anchor="b">
                    <a:lnL>
                      <a:noFill/>
                    </a:lnL>
                    <a:lnR>
                      <a:noFill/>
                    </a:lnR>
                    <a:lnT w="12700" cmpd="sng">
                      <a:solidFill>
                        <a:srgbClr val="17375E"/>
                      </a:solidFill>
                      <a:prstDash val="solid"/>
                    </a:lnT>
                    <a:lnB>
                      <a:noFill/>
                    </a:lnB>
                    <a:noFill/>
                  </a:tcPr>
                </a:tc>
                <a:tc>
                  <a:txBody>
                    <a:bodyPr/>
                    <a:lstStyle/>
                    <a:p>
                      <a:pPr algn="l">
                        <a:lnSpc>
                          <a:spcPct val="83000"/>
                        </a:lnSpc>
                      </a:pPr>
                      <a:r>
                        <a:rPr sz="1100" b="1" i="0">
                          <a:solidFill>
                            <a:srgbClr val="000000"/>
                          </a:solidFill>
                          <a:latin typeface="Times New Roman"/>
                        </a:rPr>
                        <a:t>)</a:t>
                      </a:r>
                    </a:p>
                  </a:txBody>
                  <a:tcPr marL="0" marR="0" marT="25400" marB="25400" anchor="b">
                    <a:lnL>
                      <a:noFill/>
                    </a:lnL>
                    <a:lnR>
                      <a:noFill/>
                    </a:lnR>
                    <a:lnT w="12700" cmpd="sng">
                      <a:solidFill>
                        <a:srgbClr val="17375E"/>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100" b="1" i="0">
                          <a:solidFill>
                            <a:srgbClr val="000000"/>
                          </a:solidFill>
                          <a:latin typeface="Times New Roman"/>
                        </a:rPr>
                        <a:t>(4.1</a:t>
                      </a:r>
                    </a:p>
                  </a:txBody>
                  <a:tcPr marL="0" marR="0" marT="25400" marB="25400" anchor="b">
                    <a:lnL>
                      <a:noFill/>
                    </a:lnL>
                    <a:lnR>
                      <a:noFill/>
                    </a:lnR>
                    <a:lnT w="12700" cmpd="sng">
                      <a:solidFill>
                        <a:srgbClr val="000000"/>
                      </a:solidFill>
                      <a:prstDash val="solid"/>
                    </a:lnT>
                    <a:lnB>
                      <a:noFill/>
                    </a:lnB>
                    <a:noFill/>
                  </a:tcPr>
                </a:tc>
                <a:tc>
                  <a:txBody>
                    <a:bodyPr/>
                    <a:lstStyle/>
                    <a:p>
                      <a:pPr algn="l">
                        <a:lnSpc>
                          <a:spcPct val="83000"/>
                        </a:lnSpc>
                      </a:pPr>
                      <a:r>
                        <a:rPr sz="1100" b="1" i="0">
                          <a:solidFill>
                            <a:srgbClr val="000000"/>
                          </a:solidFill>
                          <a:latin typeface="Times New Roman"/>
                        </a:rPr>
                        <a:t>)%</a:t>
                      </a:r>
                    </a:p>
                  </a:txBody>
                  <a:tcPr marL="0" marR="0" marT="25400" marB="25400" anchor="b">
                    <a:lnL>
                      <a:noFill/>
                    </a:lnL>
                    <a:lnR>
                      <a:noFill/>
                    </a:lnR>
                    <a:lnT w="12700" cmpd="sng">
                      <a:solidFill>
                        <a:srgbClr val="000000"/>
                      </a:solidFill>
                      <a:prstDash val="solid"/>
                    </a:lnT>
                    <a:lnB>
                      <a:noFill/>
                    </a:lnB>
                    <a:noFill/>
                  </a:tcPr>
                </a:tc>
                <a:extLst>
                  <a:ext uri="{0D108BD9-81ED-4DB2-BD59-A6C34878D82A}">
                    <a16:rowId xmlns:a16="http://schemas.microsoft.com/office/drawing/2014/main" val="10012"/>
                  </a:ext>
                </a:extLst>
              </a:tr>
              <a:tr h="156718">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3"/>
                  </a:ext>
                </a:extLst>
              </a:tr>
              <a:tr h="228600">
                <a:tc>
                  <a:txBody>
                    <a:bodyPr/>
                    <a:lstStyle/>
                    <a:p>
                      <a:pPr algn="l">
                        <a:lnSpc>
                          <a:spcPct val="83000"/>
                        </a:lnSpc>
                      </a:pPr>
                      <a:r>
                        <a:rPr sz="1000" b="1" i="0">
                          <a:solidFill>
                            <a:srgbClr val="000000"/>
                          </a:solidFill>
                          <a:latin typeface="Times New Roman"/>
                        </a:rPr>
                        <a:t>December 31, 2019</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100" b="1" i="0">
                          <a:solidFill>
                            <a:srgbClr val="000000"/>
                          </a:solidFill>
                          <a:latin typeface="Times New Roman"/>
                        </a:rPr>
                        <a:t>382.0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100" b="1" i="0">
                          <a:solidFill>
                            <a:srgbClr val="000000"/>
                          </a:solidFill>
                          <a:latin typeface="Times New Roman"/>
                        </a:rPr>
                        <a:t>1,415.8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4"/>
                  </a:ext>
                </a:extLst>
              </a:tr>
            </a:tbl>
          </a:graphicData>
        </a:graphic>
      </p:graphicFrame>
      <p:sp>
        <p:nvSpPr>
          <p:cNvPr id="6" name="Rectangle 5"/>
          <p:cNvSpPr/>
          <p:nvPr/>
        </p:nvSpPr>
        <p:spPr>
          <a:xfrm>
            <a:off x="1004951" y="4466590"/>
            <a:ext cx="3662172" cy="2513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l">
              <a:lnSpc>
                <a:spcPct val="100000"/>
              </a:lnSpc>
              <a:spcBef>
                <a:spcPts val="360"/>
              </a:spcBef>
            </a:pPr>
            <a:r>
              <a:rPr sz="600" b="0" i="0">
                <a:solidFill>
                  <a:srgbClr val="000000"/>
                </a:solidFill>
                <a:latin typeface="Arial"/>
              </a:rPr>
              <a:t>   Note: Actuals may not foot due to rounding</a:t>
            </a:r>
          </a:p>
          <a:p>
            <a:pPr algn="l">
              <a:lnSpc>
                <a:spcPct val="100000"/>
              </a:lnSpc>
            </a:pPr>
            <a:endParaRPr sz="600" b="0" i="0">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304800" y="698500"/>
            <a:ext cx="85344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REVENUE BY GEOGRAPHY AND SEGMENT </a:t>
            </a:r>
          </a:p>
        </p:txBody>
      </p:sp>
      <p:sp>
        <p:nvSpPr>
          <p:cNvPr id="4" name="Rectangle 3"/>
          <p:cNvSpPr/>
          <p:nvPr/>
        </p:nvSpPr>
        <p:spPr>
          <a:xfrm>
            <a:off x="438150" y="5000625"/>
            <a:ext cx="7239000" cy="660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l">
              <a:lnSpc>
                <a:spcPct val="100000"/>
              </a:lnSpc>
              <a:spcBef>
                <a:spcPts val="360"/>
              </a:spcBef>
            </a:pPr>
            <a:r>
              <a:rPr sz="600" b="0" i="0">
                <a:solidFill>
                  <a:srgbClr val="000000"/>
                </a:solidFill>
                <a:latin typeface="Arial"/>
              </a:rPr>
              <a:t>Note: Actuals may not foot due to rounding</a:t>
            </a:r>
          </a:p>
        </p:txBody>
      </p:sp>
      <p:graphicFrame>
        <p:nvGraphicFramePr>
          <p:cNvPr id="5" name="Table 4"/>
          <p:cNvGraphicFramePr>
            <a:graphicFrameLocks noGrp="1"/>
          </p:cNvGraphicFramePr>
          <p:nvPr/>
        </p:nvGraphicFramePr>
        <p:xfrm>
          <a:off x="438150" y="1808607"/>
          <a:ext cx="8267700" cy="3080639"/>
        </p:xfrm>
        <a:graphic>
          <a:graphicData uri="http://schemas.openxmlformats.org/drawingml/2006/table">
            <a:tbl>
              <a:tblPr firstRow="1" bandRow="1">
                <a:tableStyleId>{5C22544A-7EE6-4342-B048-85BDC9FD1C3A}</a:tableStyleId>
              </a:tblPr>
              <a:tblGrid>
                <a:gridCol w="1689100">
                  <a:extLst>
                    <a:ext uri="{9D8B030D-6E8A-4147-A177-3AD203B41FA5}">
                      <a16:colId xmlns:a16="http://schemas.microsoft.com/office/drawing/2014/main" val="20000"/>
                    </a:ext>
                  </a:extLst>
                </a:gridCol>
                <a:gridCol w="50800">
                  <a:extLst>
                    <a:ext uri="{9D8B030D-6E8A-4147-A177-3AD203B41FA5}">
                      <a16:colId xmlns:a16="http://schemas.microsoft.com/office/drawing/2014/main" val="20001"/>
                    </a:ext>
                  </a:extLst>
                </a:gridCol>
                <a:gridCol w="889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63500">
                  <a:extLst>
                    <a:ext uri="{9D8B030D-6E8A-4147-A177-3AD203B41FA5}">
                      <a16:colId xmlns:a16="http://schemas.microsoft.com/office/drawing/2014/main" val="20004"/>
                    </a:ext>
                  </a:extLst>
                </a:gridCol>
                <a:gridCol w="50800">
                  <a:extLst>
                    <a:ext uri="{9D8B030D-6E8A-4147-A177-3AD203B41FA5}">
                      <a16:colId xmlns:a16="http://schemas.microsoft.com/office/drawing/2014/main" val="20005"/>
                    </a:ext>
                  </a:extLst>
                </a:gridCol>
                <a:gridCol w="800100">
                  <a:extLst>
                    <a:ext uri="{9D8B030D-6E8A-4147-A177-3AD203B41FA5}">
                      <a16:colId xmlns:a16="http://schemas.microsoft.com/office/drawing/2014/main" val="20006"/>
                    </a:ext>
                  </a:extLst>
                </a:gridCol>
                <a:gridCol w="190500">
                  <a:extLst>
                    <a:ext uri="{9D8B030D-6E8A-4147-A177-3AD203B41FA5}">
                      <a16:colId xmlns:a16="http://schemas.microsoft.com/office/drawing/2014/main" val="20007"/>
                    </a:ext>
                  </a:extLst>
                </a:gridCol>
                <a:gridCol w="50800">
                  <a:extLst>
                    <a:ext uri="{9D8B030D-6E8A-4147-A177-3AD203B41FA5}">
                      <a16:colId xmlns:a16="http://schemas.microsoft.com/office/drawing/2014/main" val="20008"/>
                    </a:ext>
                  </a:extLst>
                </a:gridCol>
                <a:gridCol w="939800">
                  <a:extLst>
                    <a:ext uri="{9D8B030D-6E8A-4147-A177-3AD203B41FA5}">
                      <a16:colId xmlns:a16="http://schemas.microsoft.com/office/drawing/2014/main" val="20009"/>
                    </a:ext>
                  </a:extLst>
                </a:gridCol>
                <a:gridCol w="190500">
                  <a:extLst>
                    <a:ext uri="{9D8B030D-6E8A-4147-A177-3AD203B41FA5}">
                      <a16:colId xmlns:a16="http://schemas.microsoft.com/office/drawing/2014/main" val="20010"/>
                    </a:ext>
                  </a:extLst>
                </a:gridCol>
                <a:gridCol w="50800">
                  <a:extLst>
                    <a:ext uri="{9D8B030D-6E8A-4147-A177-3AD203B41FA5}">
                      <a16:colId xmlns:a16="http://schemas.microsoft.com/office/drawing/2014/main" val="20011"/>
                    </a:ext>
                  </a:extLst>
                </a:gridCol>
                <a:gridCol w="88900">
                  <a:extLst>
                    <a:ext uri="{9D8B030D-6E8A-4147-A177-3AD203B41FA5}">
                      <a16:colId xmlns:a16="http://schemas.microsoft.com/office/drawing/2014/main" val="20012"/>
                    </a:ext>
                  </a:extLst>
                </a:gridCol>
                <a:gridCol w="838200">
                  <a:extLst>
                    <a:ext uri="{9D8B030D-6E8A-4147-A177-3AD203B41FA5}">
                      <a16:colId xmlns:a16="http://schemas.microsoft.com/office/drawing/2014/main" val="20013"/>
                    </a:ext>
                  </a:extLst>
                </a:gridCol>
                <a:gridCol w="63500">
                  <a:extLst>
                    <a:ext uri="{9D8B030D-6E8A-4147-A177-3AD203B41FA5}">
                      <a16:colId xmlns:a16="http://schemas.microsoft.com/office/drawing/2014/main" val="20014"/>
                    </a:ext>
                  </a:extLst>
                </a:gridCol>
                <a:gridCol w="50800">
                  <a:extLst>
                    <a:ext uri="{9D8B030D-6E8A-4147-A177-3AD203B41FA5}">
                      <a16:colId xmlns:a16="http://schemas.microsoft.com/office/drawing/2014/main" val="20015"/>
                    </a:ext>
                  </a:extLst>
                </a:gridCol>
                <a:gridCol w="800100">
                  <a:extLst>
                    <a:ext uri="{9D8B030D-6E8A-4147-A177-3AD203B41FA5}">
                      <a16:colId xmlns:a16="http://schemas.microsoft.com/office/drawing/2014/main" val="20016"/>
                    </a:ext>
                  </a:extLst>
                </a:gridCol>
                <a:gridCol w="190500">
                  <a:extLst>
                    <a:ext uri="{9D8B030D-6E8A-4147-A177-3AD203B41FA5}">
                      <a16:colId xmlns:a16="http://schemas.microsoft.com/office/drawing/2014/main" val="20017"/>
                    </a:ext>
                  </a:extLst>
                </a:gridCol>
                <a:gridCol w="50800">
                  <a:extLst>
                    <a:ext uri="{9D8B030D-6E8A-4147-A177-3AD203B41FA5}">
                      <a16:colId xmlns:a16="http://schemas.microsoft.com/office/drawing/2014/main" val="20018"/>
                    </a:ext>
                  </a:extLst>
                </a:gridCol>
                <a:gridCol w="990600">
                  <a:extLst>
                    <a:ext uri="{9D8B030D-6E8A-4147-A177-3AD203B41FA5}">
                      <a16:colId xmlns:a16="http://schemas.microsoft.com/office/drawing/2014/main" val="20019"/>
                    </a:ext>
                  </a:extLst>
                </a:gridCol>
                <a:gridCol w="190500">
                  <a:extLst>
                    <a:ext uri="{9D8B030D-6E8A-4147-A177-3AD203B41FA5}">
                      <a16:colId xmlns:a16="http://schemas.microsoft.com/office/drawing/2014/main" val="20020"/>
                    </a:ext>
                  </a:extLst>
                </a:gridCol>
              </a:tblGrid>
              <a:tr h="152781">
                <a:tc gridSpan="5">
                  <a:txBody>
                    <a:bodyPr/>
                    <a:lstStyle/>
                    <a:p>
                      <a:pPr algn="l">
                        <a:lnSpc>
                          <a:spcPct val="83000"/>
                        </a:lnSpc>
                      </a:pPr>
                      <a:r>
                        <a:rPr sz="1000" b="0" i="0">
                          <a:solidFill>
                            <a:srgbClr val="000000"/>
                          </a:solidFill>
                          <a:latin typeface="Times New Roman"/>
                        </a:rPr>
                        <a:t>(US$ in millions, except percentages)</a:t>
                      </a:r>
                    </a:p>
                  </a:txBody>
                  <a:tcPr marL="381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1270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152781">
                <a:tc>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2">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2">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2">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2">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1"/>
                  </a:ext>
                </a:extLst>
              </a:tr>
              <a:tr h="152781">
                <a:tc>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2"/>
                  </a:ext>
                </a:extLst>
              </a:tr>
              <a:tr h="152781">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9">
                  <a:txBody>
                    <a:bodyPr/>
                    <a:lstStyle/>
                    <a:p>
                      <a:pPr indent="38100" algn="ctr">
                        <a:lnSpc>
                          <a:spcPct val="83000"/>
                        </a:lnSpc>
                      </a:pPr>
                      <a:r>
                        <a:rPr sz="1000" b="1" i="0">
                          <a:solidFill>
                            <a:srgbClr val="000000"/>
                          </a:solidFill>
                          <a:latin typeface="Times New Roman"/>
                        </a:rPr>
                        <a:t>Three Months Ended December 31, 2019</a:t>
                      </a:r>
                    </a:p>
                  </a:txBody>
                  <a:tcPr marL="0" marR="0" marT="0" marB="0" anchor="b">
                    <a:lnL>
                      <a:noFill/>
                    </a:lnL>
                    <a:lnR>
                      <a:noFill/>
                    </a:lnR>
                    <a:lnT>
                      <a:noFill/>
                    </a:lnT>
                    <a:lnB w="254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Three Months Ended December 31, 2019</a:t>
                      </a:r>
                    </a:p>
                  </a:txBody>
                  <a:tcPr marL="381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9">
                  <a:txBody>
                    <a:bodyPr/>
                    <a:lstStyle/>
                    <a:p>
                      <a:pPr indent="38100" algn="ctr">
                        <a:lnSpc>
                          <a:spcPct val="83000"/>
                        </a:lnSpc>
                      </a:pPr>
                      <a:r>
                        <a:rPr sz="1000" b="1" i="0">
                          <a:solidFill>
                            <a:srgbClr val="000000"/>
                          </a:solidFill>
                          <a:latin typeface="Times New Roman"/>
                        </a:rPr>
                        <a:t>Twelve Months Ended December 31, 2019</a:t>
                      </a:r>
                    </a:p>
                  </a:txBody>
                  <a:tcPr marL="0" marR="0" marT="0" marB="0" anchor="b">
                    <a:lnL>
                      <a:noFill/>
                    </a:lnL>
                    <a:lnR>
                      <a:noFill/>
                    </a:lnR>
                    <a:lnT>
                      <a:noFill/>
                    </a:lnT>
                    <a:lnB w="254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Twelve Months Ended December 31, 2019</a:t>
                      </a:r>
                    </a:p>
                  </a:txBody>
                  <a:tcPr marL="381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3"/>
                  </a:ext>
                </a:extLst>
              </a:tr>
              <a:tr h="152781">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4"/>
                  </a:ext>
                </a:extLst>
              </a:tr>
              <a:tr h="152781">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Total</a:t>
                      </a:r>
                    </a:p>
                  </a:txBody>
                  <a:tcPr marL="0" marR="38100" marT="0" marB="0" anchor="b">
                    <a:lnL>
                      <a:noFill/>
                    </a:lnL>
                    <a:lnR>
                      <a:noFill/>
                    </a:lnR>
                    <a:lnT>
                      <a:noFill/>
                    </a:lnT>
                    <a:lnB>
                      <a:noFill/>
                    </a:lnB>
                    <a:noFill/>
                  </a:tcPr>
                </a:tc>
                <a:tc hMerge="1">
                  <a:txBody>
                    <a:bodyPr/>
                    <a:lstStyle/>
                    <a:p>
                      <a:pPr algn="ctr">
                        <a:lnSpc>
                          <a:spcPct val="83000"/>
                        </a:lnSpc>
                      </a:pPr>
                      <a:r>
                        <a:rPr sz="1000" b="1" i="0">
                          <a:solidFill>
                            <a:srgbClr val="000000"/>
                          </a:solidFill>
                          <a:latin typeface="Times New Roman"/>
                        </a:rPr>
                        <a:t>Total</a:t>
                      </a:r>
                    </a:p>
                  </a:txBody>
                  <a:tcPr marL="38100" marR="3810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Total</a:t>
                      </a:r>
                    </a:p>
                  </a:txBody>
                  <a:tcPr marL="38100" marR="3810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Organic Revenue</a:t>
                      </a:r>
                    </a:p>
                  </a:txBody>
                  <a:tcPr marL="38100" marR="3810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Total</a:t>
                      </a:r>
                    </a:p>
                  </a:txBody>
                  <a:tcPr marL="0" marR="38100" marT="0" marB="0" anchor="b">
                    <a:lnL>
                      <a:noFill/>
                    </a:lnL>
                    <a:lnR>
                      <a:noFill/>
                    </a:lnR>
                    <a:lnT>
                      <a:noFill/>
                    </a:lnT>
                    <a:lnB>
                      <a:noFill/>
                    </a:lnB>
                    <a:noFill/>
                  </a:tcPr>
                </a:tc>
                <a:tc hMerge="1">
                  <a:txBody>
                    <a:bodyPr/>
                    <a:lstStyle/>
                    <a:p>
                      <a:pPr algn="ctr">
                        <a:lnSpc>
                          <a:spcPct val="83000"/>
                        </a:lnSpc>
                      </a:pPr>
                      <a:r>
                        <a:rPr sz="1000" b="1" i="0">
                          <a:solidFill>
                            <a:srgbClr val="000000"/>
                          </a:solidFill>
                          <a:latin typeface="Times New Roman"/>
                        </a:rPr>
                        <a:t>Total</a:t>
                      </a:r>
                    </a:p>
                  </a:txBody>
                  <a:tcPr marL="38100" marR="3810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Total</a:t>
                      </a:r>
                    </a:p>
                  </a:txBody>
                  <a:tcPr marL="38100" marR="3810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Organic Revenue</a:t>
                      </a:r>
                    </a:p>
                  </a:txBody>
                  <a:tcPr marL="38100" marR="3810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5"/>
                  </a:ext>
                </a:extLst>
              </a:tr>
              <a:tr h="152781">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Revenue</a:t>
                      </a:r>
                    </a:p>
                  </a:txBody>
                  <a:tcPr marL="0" marR="38100" marT="0" marB="0" anchor="b">
                    <a:lnL>
                      <a:noFill/>
                    </a:lnL>
                    <a:lnR>
                      <a:noFill/>
                    </a:lnR>
                    <a:lnT>
                      <a:noFill/>
                    </a:lnT>
                    <a:lnB w="254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Revenue</a:t>
                      </a:r>
                    </a:p>
                  </a:txBody>
                  <a:tcPr marL="38100" marR="3810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Growth</a:t>
                      </a:r>
                    </a:p>
                  </a:txBody>
                  <a:tcPr marL="38100" marR="3810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Growth (Decline)</a:t>
                      </a:r>
                    </a:p>
                  </a:txBody>
                  <a:tcPr marL="38100" marR="3810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000" b="1" i="0">
                          <a:solidFill>
                            <a:srgbClr val="000000"/>
                          </a:solidFill>
                          <a:latin typeface="Times New Roman"/>
                        </a:rPr>
                        <a:t>Revenue</a:t>
                      </a:r>
                    </a:p>
                  </a:txBody>
                  <a:tcPr marL="0" marR="38100" marT="0" marB="0" anchor="b">
                    <a:lnL>
                      <a:noFill/>
                    </a:lnL>
                    <a:lnR>
                      <a:noFill/>
                    </a:lnR>
                    <a:lnT>
                      <a:noFill/>
                    </a:lnT>
                    <a:lnB w="25400" cmpd="sng">
                      <a:solidFill>
                        <a:srgbClr val="000000"/>
                      </a:solidFill>
                      <a:prstDash val="solid"/>
                    </a:lnB>
                    <a:noFill/>
                  </a:tcPr>
                </a:tc>
                <a:tc hMerge="1">
                  <a:txBody>
                    <a:bodyPr/>
                    <a:lstStyle/>
                    <a:p>
                      <a:pPr algn="ctr">
                        <a:lnSpc>
                          <a:spcPct val="83000"/>
                        </a:lnSpc>
                      </a:pPr>
                      <a:r>
                        <a:rPr sz="1000" b="1" i="0">
                          <a:solidFill>
                            <a:srgbClr val="000000"/>
                          </a:solidFill>
                          <a:latin typeface="Times New Roman"/>
                        </a:rPr>
                        <a:t>Revenue</a:t>
                      </a:r>
                    </a:p>
                  </a:txBody>
                  <a:tcPr marL="38100" marR="3810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Growth</a:t>
                      </a:r>
                    </a:p>
                  </a:txBody>
                  <a:tcPr marL="38100" marR="3810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pPr algn="ctr">
                        <a:lnSpc>
                          <a:spcPct val="83000"/>
                        </a:lnSpc>
                      </a:pPr>
                      <a:r>
                        <a:rPr sz="1000" b="1" i="0">
                          <a:solidFill>
                            <a:srgbClr val="000000"/>
                          </a:solidFill>
                          <a:latin typeface="Times New Roman"/>
                        </a:rPr>
                        <a:t>Growth (Decline)</a:t>
                      </a:r>
                    </a:p>
                  </a:txBody>
                  <a:tcPr marL="38100" marR="3810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6"/>
                  </a:ext>
                </a:extLst>
              </a:tr>
              <a:tr h="152781">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7"/>
                  </a:ext>
                </a:extLst>
              </a:tr>
              <a:tr h="152781">
                <a:tc>
                  <a:txBody>
                    <a:bodyPr/>
                    <a:lstStyle/>
                    <a:p>
                      <a:pPr algn="l">
                        <a:lnSpc>
                          <a:spcPct val="83000"/>
                        </a:lnSpc>
                      </a:pPr>
                      <a:r>
                        <a:rPr sz="1000" b="0" i="0">
                          <a:solidFill>
                            <a:srgbClr val="000000"/>
                          </a:solidFill>
                          <a:latin typeface="Times New Roman"/>
                        </a:rPr>
                        <a:t>United States</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296.7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(2.7</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(2.6</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1,116.0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(3.2</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(4.2</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08"/>
                  </a:ext>
                </a:extLst>
              </a:tr>
              <a:tr h="152781">
                <a:tc>
                  <a:txBody>
                    <a:bodyPr/>
                    <a:lstStyle/>
                    <a:p>
                      <a:pPr algn="l">
                        <a:lnSpc>
                          <a:spcPct val="83000"/>
                        </a:lnSpc>
                      </a:pPr>
                      <a:r>
                        <a:rPr sz="1000" b="0" i="0">
                          <a:solidFill>
                            <a:srgbClr val="000000"/>
                          </a:solidFill>
                          <a:latin typeface="Times New Roman"/>
                        </a:rPr>
                        <a:t>Canada</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32.2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(0.5</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12.6</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105.1</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(15.3</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(0.9</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09"/>
                  </a:ext>
                </a:extLst>
              </a:tr>
              <a:tr h="152781">
                <a:tc>
                  <a:txBody>
                    <a:bodyPr/>
                    <a:lstStyle/>
                    <a:p>
                      <a:pPr algn="l">
                        <a:lnSpc>
                          <a:spcPct val="83000"/>
                        </a:lnSpc>
                      </a:pPr>
                      <a:r>
                        <a:rPr sz="1000" b="0" i="1">
                          <a:solidFill>
                            <a:srgbClr val="000000"/>
                          </a:solidFill>
                          <a:latin typeface="Times New Roman"/>
                        </a:rPr>
                        <a:t>    North America</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328.9</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(2.5</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(1.2</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1,221.1</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(4.4</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(3.9</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0"/>
                  </a:ext>
                </a:extLst>
              </a:tr>
              <a:tr h="152781">
                <a:tc>
                  <a:txBody>
                    <a:bodyPr/>
                    <a:lstStyle/>
                    <a:p>
                      <a:pPr algn="l">
                        <a:lnSpc>
                          <a:spcPct val="83000"/>
                        </a:lnSpc>
                      </a:pPr>
                      <a:r>
                        <a:rPr sz="1000" b="0" i="0">
                          <a:solidFill>
                            <a:srgbClr val="000000"/>
                          </a:solidFill>
                          <a:latin typeface="Times New Roman"/>
                        </a:rPr>
                        <a:t>Other</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53.1</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(5.9</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(3.6</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194.7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(2.2</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1.7</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1"/>
                  </a:ext>
                </a:extLst>
              </a:tr>
              <a:tr h="152781">
                <a:tc>
                  <a:txBody>
                    <a:bodyPr/>
                    <a:lstStyle/>
                    <a:p>
                      <a:pPr algn="l">
                        <a:lnSpc>
                          <a:spcPct val="83000"/>
                        </a:lnSpc>
                      </a:pPr>
                      <a:r>
                        <a:rPr sz="1000" b="1" i="0">
                          <a:solidFill>
                            <a:srgbClr val="000000"/>
                          </a:solidFill>
                          <a:latin typeface="Times New Roman"/>
                        </a:rPr>
                        <a:t>Total</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1270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382.0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(3.0</a:t>
                      </a:r>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(1.5</a:t>
                      </a:r>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1270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1,415.8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(4.1</a:t>
                      </a:r>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(3.1</a:t>
                      </a:r>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2"/>
                  </a:ext>
                </a:extLst>
              </a:tr>
              <a:tr h="152781">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3"/>
                  </a:ext>
                </a:extLst>
              </a:tr>
              <a:tr h="152781">
                <a:tc>
                  <a:txBody>
                    <a:bodyPr/>
                    <a:lstStyle/>
                    <a:p>
                      <a:pPr algn="l">
                        <a:lnSpc>
                          <a:spcPct val="83000"/>
                        </a:lnSpc>
                      </a:pPr>
                      <a:r>
                        <a:rPr sz="1000" b="0" i="0">
                          <a:solidFill>
                            <a:srgbClr val="000000"/>
                          </a:solidFill>
                          <a:latin typeface="Times New Roman"/>
                        </a:rPr>
                        <a:t>Global Integrated Agencies</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168.2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1.8</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2.6</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598.2</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(2.0</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(0.4</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4"/>
                  </a:ext>
                </a:extLst>
              </a:tr>
              <a:tr h="152781">
                <a:tc>
                  <a:txBody>
                    <a:bodyPr/>
                    <a:lstStyle/>
                    <a:p>
                      <a:pPr algn="l">
                        <a:lnSpc>
                          <a:spcPct val="83000"/>
                        </a:lnSpc>
                      </a:pPr>
                      <a:r>
                        <a:rPr sz="1000" b="0" i="0">
                          <a:solidFill>
                            <a:srgbClr val="000000"/>
                          </a:solidFill>
                          <a:latin typeface="Times New Roman"/>
                        </a:rPr>
                        <a:t>Domestic Creative Agencies</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54.0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(14.5</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(14.5</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230.7</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(6.5</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(6.1</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5"/>
                  </a:ext>
                </a:extLst>
              </a:tr>
              <a:tr h="152781">
                <a:tc>
                  <a:txBody>
                    <a:bodyPr/>
                    <a:lstStyle/>
                    <a:p>
                      <a:pPr algn="l">
                        <a:lnSpc>
                          <a:spcPct val="83000"/>
                        </a:lnSpc>
                      </a:pPr>
                      <a:r>
                        <a:rPr sz="1000" b="0" i="0">
                          <a:solidFill>
                            <a:srgbClr val="000000"/>
                          </a:solidFill>
                          <a:latin typeface="Times New Roman"/>
                        </a:rPr>
                        <a:t>Specialist Communications</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52.4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15.3</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15.4</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180.6</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10.5</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9.0</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6"/>
                  </a:ext>
                </a:extLst>
              </a:tr>
              <a:tr h="152781">
                <a:tc>
                  <a:txBody>
                    <a:bodyPr/>
                    <a:lstStyle/>
                    <a:p>
                      <a:pPr algn="l">
                        <a:lnSpc>
                          <a:spcPct val="83000"/>
                        </a:lnSpc>
                      </a:pPr>
                      <a:r>
                        <a:rPr sz="1000" b="0" i="0">
                          <a:solidFill>
                            <a:srgbClr val="000000"/>
                          </a:solidFill>
                          <a:latin typeface="Times New Roman"/>
                        </a:rPr>
                        <a:t>Media Services</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22.0</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(28.8</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(28.8</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97.8</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(19.7</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(19.7</a:t>
                      </a:r>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7"/>
                  </a:ext>
                </a:extLst>
              </a:tr>
              <a:tr h="152781">
                <a:tc>
                  <a:txBody>
                    <a:bodyPr/>
                    <a:lstStyle/>
                    <a:p>
                      <a:pPr algn="l">
                        <a:lnSpc>
                          <a:spcPct val="83000"/>
                        </a:lnSpc>
                      </a:pPr>
                      <a:r>
                        <a:rPr sz="1000" b="0" i="0">
                          <a:solidFill>
                            <a:srgbClr val="000000"/>
                          </a:solidFill>
                          <a:latin typeface="Times New Roman"/>
                        </a:rPr>
                        <a:t>All Other</a:t>
                      </a:r>
                    </a:p>
                  </a:txBody>
                  <a:tcPr marL="38100" marR="3810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85.4</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(4.0</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1.0</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308.5</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(7.7</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0" u="sng">
                          <a:solidFill>
                            <a:srgbClr val="000000"/>
                          </a:solidFill>
                          <a:latin typeface="Times New Roman"/>
                        </a:rPr>
                        <a:t>(5.8</a:t>
                      </a:r>
                    </a:p>
                  </a:txBody>
                  <a:tcPr marL="0" marR="0" marT="0" marB="0" anchor="b">
                    <a:lnL>
                      <a:noFill/>
                    </a:lnL>
                    <a:lnR>
                      <a:noFill/>
                    </a:lnR>
                    <a:lnT>
                      <a:noFill/>
                    </a:lnT>
                    <a:lnB>
                      <a:noFill/>
                    </a:lnB>
                    <a:noFill/>
                  </a:tcPr>
                </a:tc>
                <a:tc>
                  <a:txBody>
                    <a:bodyPr/>
                    <a:lstStyle/>
                    <a:p>
                      <a:pPr algn="l">
                        <a:lnSpc>
                          <a:spcPct val="83000"/>
                        </a:lnSpc>
                      </a:pPr>
                      <a:r>
                        <a:rPr sz="1000" b="0" i="0" u="sng">
                          <a:solidFill>
                            <a:srgbClr val="000000"/>
                          </a:solidFill>
                          <a:latin typeface="Times New Roman"/>
                        </a:rPr>
                        <a:t>)%</a:t>
                      </a:r>
                    </a:p>
                  </a:txBody>
                  <a:tcPr marL="0" marR="0" marT="0" marB="0" anchor="b">
                    <a:lnL>
                      <a:noFill/>
                    </a:lnL>
                    <a:lnR>
                      <a:noFill/>
                    </a:lnR>
                    <a:lnT>
                      <a:noFill/>
                    </a:lnT>
                    <a:lnB>
                      <a:noFill/>
                    </a:lnB>
                    <a:noFill/>
                  </a:tcPr>
                </a:tc>
                <a:extLst>
                  <a:ext uri="{0D108BD9-81ED-4DB2-BD59-A6C34878D82A}">
                    <a16:rowId xmlns:a16="http://schemas.microsoft.com/office/drawing/2014/main" val="10018"/>
                  </a:ext>
                </a:extLst>
              </a:tr>
              <a:tr h="177800">
                <a:tc>
                  <a:txBody>
                    <a:bodyPr/>
                    <a:lstStyle/>
                    <a:p>
                      <a:pPr algn="l">
                        <a:lnSpc>
                          <a:spcPct val="83000"/>
                        </a:lnSpc>
                      </a:pPr>
                      <a:r>
                        <a:rPr sz="1000" b="1" i="0">
                          <a:solidFill>
                            <a:srgbClr val="000000"/>
                          </a:solidFill>
                          <a:latin typeface="Times New Roman"/>
                        </a:rPr>
                        <a:t>Total</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382.0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(3.0</a:t>
                      </a:r>
                    </a:p>
                  </a:txBody>
                  <a:tcPr marL="0" marR="0" marT="25400" marB="2540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(1.5</a:t>
                      </a:r>
                    </a:p>
                  </a:txBody>
                  <a:tcPr marL="0" marR="0" marT="25400" marB="2540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1,415.8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(4.1</a:t>
                      </a:r>
                    </a:p>
                  </a:txBody>
                  <a:tcPr marL="0" marR="0" marT="25400" marB="2540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(3.1</a:t>
                      </a:r>
                    </a:p>
                  </a:txBody>
                  <a:tcPr marL="0" marR="0" marT="25400" marB="25400" anchor="b">
                    <a:lnL>
                      <a:noFill/>
                    </a:lnL>
                    <a:lnR>
                      <a:noFill/>
                    </a:lnR>
                    <a:lnT>
                      <a:noFill/>
                    </a:lnT>
                    <a:lnB>
                      <a:noFill/>
                    </a:lnB>
                    <a:noFill/>
                  </a:tcPr>
                </a:tc>
                <a:tc>
                  <a:txBody>
                    <a:bodyPr/>
                    <a:lstStyle/>
                    <a:p>
                      <a:pPr algn="l">
                        <a:lnSpc>
                          <a:spcPct val="83000"/>
                        </a:lnSpc>
                      </a:pPr>
                      <a:r>
                        <a:rPr sz="1000" b="1" i="0">
                          <a:solidFill>
                            <a:srgbClr val="000000"/>
                          </a:solidFill>
                          <a:latin typeface="Times New Roman"/>
                        </a:rPr>
                        <a:t>)%</a:t>
                      </a:r>
                    </a:p>
                  </a:txBody>
                  <a:tcPr marL="0" marR="0" marT="25400" marB="25400" anchor="b">
                    <a:lnL>
                      <a:noFill/>
                    </a:lnL>
                    <a:lnR>
                      <a:noFill/>
                    </a:lnR>
                    <a:lnT>
                      <a:noFill/>
                    </a:lnT>
                    <a:lnB>
                      <a:noFill/>
                    </a:lnB>
                    <a:noFill/>
                  </a:tcPr>
                </a:tc>
                <a:extLst>
                  <a:ext uri="{0D108BD9-81ED-4DB2-BD59-A6C34878D82A}">
                    <a16:rowId xmlns:a16="http://schemas.microsoft.com/office/drawing/2014/main" val="10019"/>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188341" y="5830951"/>
            <a:ext cx="8518271" cy="57111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marL="457200" algn="l">
              <a:lnSpc>
                <a:spcPct val="108000"/>
              </a:lnSpc>
              <a:spcBef>
                <a:spcPts val="1019"/>
              </a:spcBef>
            </a:pPr>
            <a:r>
              <a:rPr sz="1700" b="1" i="0">
                <a:solidFill>
                  <a:srgbClr val="000000"/>
                </a:solidFill>
                <a:latin typeface="Times New Roman"/>
              </a:rPr>
              <a:t>Top 10 clients made up 24.0% of revenue in Q4 2019, unchanged from 24.0% in Q4 2018. (Largest &lt; 4.7%)</a:t>
            </a:r>
          </a:p>
          <a:p>
            <a:pPr algn="l">
              <a:lnSpc>
                <a:spcPct val="100000"/>
              </a:lnSpc>
            </a:pPr>
            <a:endParaRPr sz="1700" b="1" i="0">
              <a:solidFill>
                <a:srgbClr val="000000"/>
              </a:solidFill>
              <a:latin typeface="Times New Roman"/>
            </a:endParaRPr>
          </a:p>
          <a:p>
            <a:pPr marL="457200" algn="l">
              <a:lnSpc>
                <a:spcPct val="108000"/>
              </a:lnSpc>
              <a:spcBef>
                <a:spcPts val="1019"/>
              </a:spcBef>
            </a:pPr>
            <a:endParaRPr sz="1700" b="1" i="0">
              <a:solidFill>
                <a:srgbClr val="000000"/>
              </a:solidFill>
              <a:latin typeface="Times New Roman"/>
            </a:endParaRPr>
          </a:p>
        </p:txBody>
      </p:sp>
      <p:sp>
        <p:nvSpPr>
          <p:cNvPr id="3" name="Rectangle 2"/>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4" name="Rectangle 3"/>
          <p:cNvSpPr/>
          <p:nvPr/>
        </p:nvSpPr>
        <p:spPr>
          <a:xfrm>
            <a:off x="228600" y="698500"/>
            <a:ext cx="86868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REVENUE BY CLIENT INDUSTRY</a:t>
            </a:r>
          </a:p>
        </p:txBody>
      </p:sp>
      <p:pic>
        <p:nvPicPr>
          <p:cNvPr id="5" name="Picture 4" descr="image.png"/>
          <p:cNvPicPr>
            <a:picLocks noChangeAspect="1"/>
          </p:cNvPicPr>
          <p:nvPr/>
        </p:nvPicPr>
        <p:blipFill>
          <a:blip r:embed="rId2"/>
          <a:stretch>
            <a:fillRect/>
          </a:stretch>
        </p:blipFill>
        <p:spPr>
          <a:xfrm>
            <a:off x="228600" y="2032000"/>
            <a:ext cx="5156200" cy="3721100"/>
          </a:xfrm>
          <a:prstGeom prst="rect">
            <a:avLst/>
          </a:prstGeom>
          <a:ln w="38100">
            <a:solidFill>
              <a:srgbClr val="FFFFFF"/>
            </a:solidFill>
          </a:ln>
        </p:spPr>
      </p:pic>
      <p:graphicFrame>
        <p:nvGraphicFramePr>
          <p:cNvPr id="6" name="Table 5"/>
          <p:cNvGraphicFramePr>
            <a:graphicFrameLocks noGrp="1"/>
          </p:cNvGraphicFramePr>
          <p:nvPr/>
        </p:nvGraphicFramePr>
        <p:xfrm>
          <a:off x="4918075" y="2696591"/>
          <a:ext cx="4051300" cy="2180209"/>
        </p:xfrm>
        <a:graphic>
          <a:graphicData uri="http://schemas.openxmlformats.org/drawingml/2006/table">
            <a:tbl>
              <a:tblPr firstRow="1" bandRow="1">
                <a:tableStyleId>{5C22544A-7EE6-4342-B048-85BDC9FD1C3A}</a:tableStyleId>
              </a:tblPr>
              <a:tblGrid>
                <a:gridCol w="711200">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gridCol w="1778000">
                  <a:extLst>
                    <a:ext uri="{9D8B030D-6E8A-4147-A177-3AD203B41FA5}">
                      <a16:colId xmlns:a16="http://schemas.microsoft.com/office/drawing/2014/main" val="20002"/>
                    </a:ext>
                  </a:extLst>
                </a:gridCol>
              </a:tblGrid>
              <a:tr h="300609">
                <a:tc>
                  <a:txBody>
                    <a:bodyPr/>
                    <a:lstStyle/>
                    <a:p>
                      <a:endParaRPr sz="100" dirty="0"/>
                    </a:p>
                  </a:txBody>
                  <a:tcPr marL="0" marR="0" marT="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tc>
                  <a:txBody>
                    <a:bodyPr/>
                    <a:lstStyle/>
                    <a:p>
                      <a:pPr algn="ctr">
                        <a:lnSpc>
                          <a:spcPct val="83000"/>
                        </a:lnSpc>
                      </a:pPr>
                      <a:r>
                        <a:rPr sz="1000" b="1" i="0">
                          <a:solidFill>
                            <a:srgbClr val="FFFFFF"/>
                          </a:solidFill>
                          <a:latin typeface="Arial"/>
                        </a:rPr>
                        <a:t>Q4 2019 QTD</a:t>
                      </a:r>
                    </a:p>
                  </a:txBody>
                  <a:tcPr marL="38100" marR="38100" marT="2540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tc>
                  <a:txBody>
                    <a:bodyPr/>
                    <a:lstStyle/>
                    <a:p>
                      <a:pPr algn="ctr">
                        <a:lnSpc>
                          <a:spcPct val="83000"/>
                        </a:lnSpc>
                      </a:pPr>
                      <a:r>
                        <a:rPr sz="1000" b="1" i="0">
                          <a:solidFill>
                            <a:srgbClr val="FFFFFF"/>
                          </a:solidFill>
                          <a:latin typeface="Arial"/>
                        </a:rPr>
                        <a:t>Q4 2019 YTD</a:t>
                      </a:r>
                    </a:p>
                  </a:txBody>
                  <a:tcPr marL="38100" marR="38100" marT="2540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extLst>
                  <a:ext uri="{0D108BD9-81ED-4DB2-BD59-A6C34878D82A}">
                    <a16:rowId xmlns:a16="http://schemas.microsoft.com/office/drawing/2014/main" val="10000"/>
                  </a:ext>
                </a:extLst>
              </a:tr>
              <a:tr h="558800">
                <a:tc>
                  <a:txBody>
                    <a:bodyPr/>
                    <a:lstStyle/>
                    <a:p>
                      <a:pPr algn="l">
                        <a:lnSpc>
                          <a:spcPct val="83000"/>
                        </a:lnSpc>
                      </a:pPr>
                      <a:r>
                        <a:rPr sz="1000" b="0" i="0">
                          <a:solidFill>
                            <a:srgbClr val="000000"/>
                          </a:solidFill>
                          <a:latin typeface="Times New Roman"/>
                        </a:rPr>
                        <a:t>Above 10%</a:t>
                      </a:r>
                    </a:p>
                  </a:txBody>
                  <a:tcPr marL="38100" marR="38100" marT="2540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tc>
                  <a:txBody>
                    <a:bodyPr/>
                    <a:lstStyle/>
                    <a:p>
                      <a:pPr algn="ctr">
                        <a:lnSpc>
                          <a:spcPct val="97000"/>
                        </a:lnSpc>
                      </a:pPr>
                      <a:r>
                        <a:rPr sz="1000" b="0" i="0">
                          <a:solidFill>
                            <a:srgbClr val="000000"/>
                          </a:solidFill>
                          <a:latin typeface="Times New Roman"/>
                        </a:rPr>
                        <a:t>Financials</a:t>
                      </a:r>
                    </a:p>
                  </a:txBody>
                  <a:tcPr marL="38100" marR="38100" marT="2540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tc>
                  <a:txBody>
                    <a:bodyPr/>
                    <a:lstStyle/>
                    <a:p>
                      <a:pPr algn="ctr">
                        <a:lnSpc>
                          <a:spcPct val="97000"/>
                        </a:lnSpc>
                      </a:pPr>
                      <a:r>
                        <a:rPr sz="1000" b="0" i="0">
                          <a:solidFill>
                            <a:srgbClr val="000000"/>
                          </a:solidFill>
                          <a:latin typeface="Times New Roman"/>
                        </a:rPr>
                        <a:t>Technology</a:t>
                      </a:r>
                    </a:p>
                  </a:txBody>
                  <a:tcPr marL="38100" marR="38100" marT="2540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extLst>
                  <a:ext uri="{0D108BD9-81ED-4DB2-BD59-A6C34878D82A}">
                    <a16:rowId xmlns:a16="http://schemas.microsoft.com/office/drawing/2014/main" val="10001"/>
                  </a:ext>
                </a:extLst>
              </a:tr>
              <a:tr h="660400">
                <a:tc>
                  <a:txBody>
                    <a:bodyPr/>
                    <a:lstStyle/>
                    <a:p>
                      <a:pPr algn="l">
                        <a:lnSpc>
                          <a:spcPct val="83000"/>
                        </a:lnSpc>
                      </a:pPr>
                      <a:r>
                        <a:rPr sz="1000" b="0" i="0">
                          <a:solidFill>
                            <a:srgbClr val="000000"/>
                          </a:solidFill>
                          <a:latin typeface="Times New Roman"/>
                        </a:rPr>
                        <a:t>0% to 10%</a:t>
                      </a:r>
                    </a:p>
                  </a:txBody>
                  <a:tcPr marL="38100" marR="38100" marT="2540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tc>
                  <a:txBody>
                    <a:bodyPr/>
                    <a:lstStyle/>
                    <a:p>
                      <a:pPr algn="ctr">
                        <a:lnSpc>
                          <a:spcPct val="97000"/>
                        </a:lnSpc>
                      </a:pPr>
                      <a:r>
                        <a:rPr sz="1000" b="0" i="0">
                          <a:solidFill>
                            <a:srgbClr val="000000"/>
                          </a:solidFill>
                          <a:latin typeface="Times New Roman"/>
                        </a:rPr>
                        <a:t>Retail, Consumer Products, Automotive, Technology, Healthcare</a:t>
                      </a:r>
                    </a:p>
                    <a:p>
                      <a:pPr algn="ctr">
                        <a:lnSpc>
                          <a:spcPct val="97000"/>
                        </a:lnSpc>
                      </a:pPr>
                      <a:endParaRPr sz="1000" b="0" i="0">
                        <a:solidFill>
                          <a:srgbClr val="000000"/>
                        </a:solidFill>
                        <a:latin typeface="Times New Roman"/>
                      </a:endParaRPr>
                    </a:p>
                  </a:txBody>
                  <a:tcPr marL="38100" marR="38100" marT="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tc>
                  <a:txBody>
                    <a:bodyPr/>
                    <a:lstStyle/>
                    <a:p>
                      <a:pPr algn="ctr">
                        <a:lnSpc>
                          <a:spcPct val="97000"/>
                        </a:lnSpc>
                      </a:pPr>
                      <a:r>
                        <a:rPr sz="1000" b="0" i="0">
                          <a:solidFill>
                            <a:srgbClr val="000000"/>
                          </a:solidFill>
                          <a:latin typeface="Times New Roman"/>
                        </a:rPr>
                        <a:t>Consumer Products, Communications, Financials, Transportation and Travel/Lodging</a:t>
                      </a:r>
                    </a:p>
                  </a:txBody>
                  <a:tcPr marL="38100" marR="38100" marT="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extLst>
                  <a:ext uri="{0D108BD9-81ED-4DB2-BD59-A6C34878D82A}">
                    <a16:rowId xmlns:a16="http://schemas.microsoft.com/office/drawing/2014/main" val="10002"/>
                  </a:ext>
                </a:extLst>
              </a:tr>
              <a:tr h="660400">
                <a:tc>
                  <a:txBody>
                    <a:bodyPr/>
                    <a:lstStyle/>
                    <a:p>
                      <a:pPr algn="l">
                        <a:lnSpc>
                          <a:spcPct val="83000"/>
                        </a:lnSpc>
                      </a:pPr>
                      <a:r>
                        <a:rPr sz="1000" b="0" i="0">
                          <a:solidFill>
                            <a:srgbClr val="000000"/>
                          </a:solidFill>
                          <a:latin typeface="Times New Roman"/>
                        </a:rPr>
                        <a:t>Below 0%</a:t>
                      </a:r>
                    </a:p>
                  </a:txBody>
                  <a:tcPr marL="38100" marR="38100" marT="2540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tc>
                  <a:txBody>
                    <a:bodyPr/>
                    <a:lstStyle/>
                    <a:p>
                      <a:pPr algn="ctr">
                        <a:lnSpc>
                          <a:spcPct val="97000"/>
                        </a:lnSpc>
                      </a:pPr>
                      <a:r>
                        <a:rPr sz="1000" b="0" i="0">
                          <a:solidFill>
                            <a:srgbClr val="000000"/>
                          </a:solidFill>
                          <a:latin typeface="Times New Roman"/>
                        </a:rPr>
                        <a:t>Food and Beverage, Communications, Transportation and Travel/Lodging, Other</a:t>
                      </a:r>
                    </a:p>
                  </a:txBody>
                  <a:tcPr marL="38100" marR="38100" marT="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tc>
                  <a:txBody>
                    <a:bodyPr/>
                    <a:lstStyle/>
                    <a:p>
                      <a:pPr algn="ctr">
                        <a:lnSpc>
                          <a:spcPct val="97000"/>
                        </a:lnSpc>
                      </a:pPr>
                      <a:r>
                        <a:rPr sz="1000" b="0" i="0">
                          <a:solidFill>
                            <a:srgbClr val="000000"/>
                          </a:solidFill>
                          <a:latin typeface="Times New Roman"/>
                        </a:rPr>
                        <a:t>Food and Beverage, Retail, Automotive, Healthcare, Other</a:t>
                      </a:r>
                    </a:p>
                  </a:txBody>
                  <a:tcPr marL="38100" marR="38100" marT="25400" marB="0" anchor="ctr">
                    <a:lnL w="12700" cmpd="sng">
                      <a:solidFill>
                        <a:srgbClr val="FFFFFF"/>
                      </a:solidFill>
                      <a:prstDash val="solid"/>
                    </a:lnL>
                    <a:lnR w="12700" cmpd="sng">
                      <a:solidFill>
                        <a:srgbClr val="FFFFFF"/>
                      </a:solidFill>
                      <a:prstDash val="solid"/>
                    </a:lnR>
                    <a:lnT w="12700" cmpd="sng">
                      <a:solidFill>
                        <a:srgbClr val="FFFFFF"/>
                      </a:solidFill>
                      <a:prstDash val="solid"/>
                    </a:lnT>
                    <a:lnB w="12700" cmpd="sng">
                      <a:solidFill>
                        <a:srgbClr val="FFFFFF"/>
                      </a:solidFill>
                      <a:prstDash val="solid"/>
                    </a:lnB>
                    <a:noFill/>
                  </a:tcPr>
                </a:tc>
                <a:extLst>
                  <a:ext uri="{0D108BD9-81ED-4DB2-BD59-A6C34878D82A}">
                    <a16:rowId xmlns:a16="http://schemas.microsoft.com/office/drawing/2014/main" val="10003"/>
                  </a:ext>
                </a:extLst>
              </a:tr>
            </a:tbl>
          </a:graphicData>
        </a:graphic>
      </p:graphicFrame>
      <p:sp>
        <p:nvSpPr>
          <p:cNvPr id="7" name="Rectangle 6"/>
          <p:cNvSpPr/>
          <p:nvPr/>
        </p:nvSpPr>
        <p:spPr>
          <a:xfrm>
            <a:off x="4773041" y="1755139"/>
            <a:ext cx="3822700" cy="330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spcBef>
                <a:spcPts val="1019"/>
              </a:spcBef>
            </a:pPr>
            <a:r>
              <a:rPr sz="1700" b="1" i="0" u="sng">
                <a:solidFill>
                  <a:srgbClr val="000000"/>
                </a:solidFill>
                <a:latin typeface="Times New Roman"/>
              </a:rPr>
              <a:t>Year-over-Year Growth by Category</a:t>
            </a:r>
          </a:p>
        </p:txBody>
      </p:sp>
      <p:sp>
        <p:nvSpPr>
          <p:cNvPr id="8" name="Rectangle 7"/>
          <p:cNvSpPr/>
          <p:nvPr/>
        </p:nvSpPr>
        <p:spPr>
          <a:xfrm>
            <a:off x="624713" y="1752600"/>
            <a:ext cx="3822700" cy="330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38100" rIns="63500" bIns="38100" rtlCol="0" anchor="t"/>
          <a:lstStyle/>
          <a:p>
            <a:pPr algn="ctr">
              <a:lnSpc>
                <a:spcPct val="100000"/>
              </a:lnSpc>
              <a:spcBef>
                <a:spcPts val="1019"/>
              </a:spcBef>
            </a:pPr>
            <a:r>
              <a:rPr sz="1700" b="1" i="0" u="sng">
                <a:solidFill>
                  <a:srgbClr val="000000"/>
                </a:solidFill>
                <a:latin typeface="Times New Roman"/>
              </a:rPr>
              <a:t>Q4 2019 Mix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0" y="381000"/>
            <a:ext cx="9144000" cy="1104900"/>
          </a:xfrm>
          <a:prstGeom prst="rect">
            <a:avLst/>
          </a:prstGeom>
          <a:solidFill>
            <a:srgbClr val="414342"/>
          </a:solid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ctr"/>
          <a:lstStyle/>
          <a:p>
            <a:pPr algn="ctr">
              <a:lnSpc>
                <a:spcPct val="100000"/>
              </a:lnSpc>
            </a:pPr>
            <a:endParaRPr/>
          </a:p>
        </p:txBody>
      </p:sp>
      <p:sp>
        <p:nvSpPr>
          <p:cNvPr id="3" name="Rectangle 2"/>
          <p:cNvSpPr/>
          <p:nvPr/>
        </p:nvSpPr>
        <p:spPr>
          <a:xfrm>
            <a:off x="0" y="685800"/>
            <a:ext cx="9144000" cy="406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ctr">
              <a:lnSpc>
                <a:spcPct val="100000"/>
              </a:lnSpc>
            </a:pPr>
            <a:r>
              <a:rPr sz="2000" b="1" i="0">
                <a:solidFill>
                  <a:srgbClr val="FFFFFF"/>
                </a:solidFill>
                <a:latin typeface="Arial"/>
              </a:rPr>
              <a:t>ADJUSTED EBITDA </a:t>
            </a:r>
            <a:r>
              <a:rPr sz="2000" b="1" i="0" baseline="30000">
                <a:solidFill>
                  <a:srgbClr val="FFFFFF"/>
                </a:solidFill>
                <a:latin typeface="Arial"/>
              </a:rPr>
              <a:t>(1)</a:t>
            </a:r>
          </a:p>
        </p:txBody>
      </p:sp>
      <p:sp>
        <p:nvSpPr>
          <p:cNvPr id="4" name="Rectangle 3"/>
          <p:cNvSpPr/>
          <p:nvPr/>
        </p:nvSpPr>
        <p:spPr>
          <a:xfrm>
            <a:off x="977900" y="5554853"/>
            <a:ext cx="7251700" cy="103543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50800" tIns="25400" rIns="50800" bIns="25400" rtlCol="0" anchor="t"/>
          <a:lstStyle/>
          <a:p>
            <a:pPr algn="l">
              <a:lnSpc>
                <a:spcPct val="100000"/>
              </a:lnSpc>
              <a:spcBef>
                <a:spcPts val="100"/>
              </a:spcBef>
              <a:tabLst>
                <a:tab pos="368300" algn="l"/>
                <a:tab pos="3683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sz="600" b="1" i="0" baseline="30000">
                <a:solidFill>
                  <a:srgbClr val="000000"/>
                </a:solidFill>
                <a:latin typeface="Arial"/>
              </a:rPr>
              <a:t>1 </a:t>
            </a:r>
            <a:r>
              <a:rPr sz="600" b="0" i="0">
                <a:solidFill>
                  <a:srgbClr val="000000"/>
                </a:solidFill>
                <a:latin typeface="Arial"/>
              </a:rPr>
              <a:t>Due to changes in the composition of certain business and the Company’s internal management and reporting structure during 2019, reportable segment results for the 2018 periods presented have been recast to reflect the reclassification of certain businesses between segments. The changes were as follows: 1) Doner, previously within the Global Integrated Agencies category is now aggregated into the Domestic Creative Agencies reportable segment, 2) Yes and Company, previously within the Media Services category, was included within the Domestic Creative Agencies reportable segment, 3) HL Design and Redscout, previously within Specialist Communications and All Other category, respectively are included in Yes and Company, and 4)Varick Media, previously within the Yes &amp; Company operating segment is included within MDC Media Partners.</a:t>
            </a:r>
          </a:p>
          <a:p>
            <a:pPr algn="l">
              <a:lnSpc>
                <a:spcPct val="100000"/>
              </a:lnSpc>
              <a:spcBef>
                <a:spcPts val="100"/>
              </a:spcBef>
              <a:tabLst>
                <a:tab pos="36830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pPr>
            <a:r>
              <a:rPr sz="600" b="1" i="0" baseline="30000">
                <a:solidFill>
                  <a:srgbClr val="000000"/>
                </a:solidFill>
                <a:latin typeface="Arial"/>
              </a:rPr>
              <a:t>2</a:t>
            </a:r>
            <a:r>
              <a:rPr sz="600" b="0" i="0">
                <a:solidFill>
                  <a:srgbClr val="000000"/>
                </a:solidFill>
                <a:latin typeface="Arial"/>
              </a:rPr>
              <a:t>Adjusted EBITDA is a non-GAAP measure. See appendix for the definition.</a:t>
            </a:r>
          </a:p>
          <a:p>
            <a:pPr algn="l">
              <a:lnSpc>
                <a:spcPct val="100000"/>
              </a:lnSpc>
              <a:spcBef>
                <a:spcPts val="100"/>
              </a:spcBef>
              <a:tabLst>
                <a:tab pos="368300" algn="l"/>
              </a:tabLst>
            </a:pPr>
            <a:endParaRPr sz="600" b="0" i="0">
              <a:solidFill>
                <a:srgbClr val="000000"/>
              </a:solidFill>
              <a:latin typeface="Arial"/>
            </a:endParaRPr>
          </a:p>
          <a:p>
            <a:pPr algn="l">
              <a:lnSpc>
                <a:spcPct val="100000"/>
              </a:lnSpc>
              <a:spcBef>
                <a:spcPts val="100"/>
              </a:spcBef>
              <a:tabLst>
                <a:tab pos="368300" algn="l"/>
              </a:tabLst>
            </a:pPr>
            <a:endParaRPr sz="600" b="0" i="0">
              <a:solidFill>
                <a:srgbClr val="000000"/>
              </a:solidFill>
              <a:latin typeface="Arial"/>
            </a:endParaRPr>
          </a:p>
        </p:txBody>
      </p:sp>
      <p:graphicFrame>
        <p:nvGraphicFramePr>
          <p:cNvPr id="5" name="Table 4"/>
          <p:cNvGraphicFramePr>
            <a:graphicFrameLocks noGrp="1"/>
          </p:cNvGraphicFramePr>
          <p:nvPr/>
        </p:nvGraphicFramePr>
        <p:xfrm>
          <a:off x="952500" y="1975104"/>
          <a:ext cx="7302500" cy="3162173"/>
        </p:xfrm>
        <a:graphic>
          <a:graphicData uri="http://schemas.openxmlformats.org/drawingml/2006/table">
            <a:tbl>
              <a:tblPr firstRow="1" bandRow="1">
                <a:tableStyleId>{5C22544A-7EE6-4342-B048-85BDC9FD1C3A}</a:tableStyleId>
              </a:tblPr>
              <a:tblGrid>
                <a:gridCol w="2222500">
                  <a:extLst>
                    <a:ext uri="{9D8B030D-6E8A-4147-A177-3AD203B41FA5}">
                      <a16:colId xmlns:a16="http://schemas.microsoft.com/office/drawing/2014/main" val="20000"/>
                    </a:ext>
                  </a:extLst>
                </a:gridCol>
                <a:gridCol w="50800">
                  <a:extLst>
                    <a:ext uri="{9D8B030D-6E8A-4147-A177-3AD203B41FA5}">
                      <a16:colId xmlns:a16="http://schemas.microsoft.com/office/drawing/2014/main" val="20001"/>
                    </a:ext>
                  </a:extLst>
                </a:gridCol>
                <a:gridCol w="101600">
                  <a:extLst>
                    <a:ext uri="{9D8B030D-6E8A-4147-A177-3AD203B41FA5}">
                      <a16:colId xmlns:a16="http://schemas.microsoft.com/office/drawing/2014/main" val="20002"/>
                    </a:ext>
                  </a:extLst>
                </a:gridCol>
                <a:gridCol w="482600">
                  <a:extLst>
                    <a:ext uri="{9D8B030D-6E8A-4147-A177-3AD203B41FA5}">
                      <a16:colId xmlns:a16="http://schemas.microsoft.com/office/drawing/2014/main" val="20003"/>
                    </a:ext>
                  </a:extLst>
                </a:gridCol>
                <a:gridCol w="139700">
                  <a:extLst>
                    <a:ext uri="{9D8B030D-6E8A-4147-A177-3AD203B41FA5}">
                      <a16:colId xmlns:a16="http://schemas.microsoft.com/office/drawing/2014/main" val="20004"/>
                    </a:ext>
                  </a:extLst>
                </a:gridCol>
                <a:gridCol w="50800">
                  <a:extLst>
                    <a:ext uri="{9D8B030D-6E8A-4147-A177-3AD203B41FA5}">
                      <a16:colId xmlns:a16="http://schemas.microsoft.com/office/drawing/2014/main" val="20005"/>
                    </a:ext>
                  </a:extLst>
                </a:gridCol>
                <a:gridCol w="101600">
                  <a:extLst>
                    <a:ext uri="{9D8B030D-6E8A-4147-A177-3AD203B41FA5}">
                      <a16:colId xmlns:a16="http://schemas.microsoft.com/office/drawing/2014/main" val="20006"/>
                    </a:ext>
                  </a:extLst>
                </a:gridCol>
                <a:gridCol w="482600">
                  <a:extLst>
                    <a:ext uri="{9D8B030D-6E8A-4147-A177-3AD203B41FA5}">
                      <a16:colId xmlns:a16="http://schemas.microsoft.com/office/drawing/2014/main" val="20007"/>
                    </a:ext>
                  </a:extLst>
                </a:gridCol>
                <a:gridCol w="139700">
                  <a:extLst>
                    <a:ext uri="{9D8B030D-6E8A-4147-A177-3AD203B41FA5}">
                      <a16:colId xmlns:a16="http://schemas.microsoft.com/office/drawing/2014/main" val="20008"/>
                    </a:ext>
                  </a:extLst>
                </a:gridCol>
                <a:gridCol w="50800">
                  <a:extLst>
                    <a:ext uri="{9D8B030D-6E8A-4147-A177-3AD203B41FA5}">
                      <a16:colId xmlns:a16="http://schemas.microsoft.com/office/drawing/2014/main" val="20009"/>
                    </a:ext>
                  </a:extLst>
                </a:gridCol>
                <a:gridCol w="558800">
                  <a:extLst>
                    <a:ext uri="{9D8B030D-6E8A-4147-A177-3AD203B41FA5}">
                      <a16:colId xmlns:a16="http://schemas.microsoft.com/office/drawing/2014/main" val="20010"/>
                    </a:ext>
                  </a:extLst>
                </a:gridCol>
                <a:gridCol w="63500">
                  <a:extLst>
                    <a:ext uri="{9D8B030D-6E8A-4147-A177-3AD203B41FA5}">
                      <a16:colId xmlns:a16="http://schemas.microsoft.com/office/drawing/2014/main" val="20011"/>
                    </a:ext>
                  </a:extLst>
                </a:gridCol>
                <a:gridCol w="317500">
                  <a:extLst>
                    <a:ext uri="{9D8B030D-6E8A-4147-A177-3AD203B41FA5}">
                      <a16:colId xmlns:a16="http://schemas.microsoft.com/office/drawing/2014/main" val="20012"/>
                    </a:ext>
                  </a:extLst>
                </a:gridCol>
                <a:gridCol w="50800">
                  <a:extLst>
                    <a:ext uri="{9D8B030D-6E8A-4147-A177-3AD203B41FA5}">
                      <a16:colId xmlns:a16="http://schemas.microsoft.com/office/drawing/2014/main" val="20013"/>
                    </a:ext>
                  </a:extLst>
                </a:gridCol>
                <a:gridCol w="101600">
                  <a:extLst>
                    <a:ext uri="{9D8B030D-6E8A-4147-A177-3AD203B41FA5}">
                      <a16:colId xmlns:a16="http://schemas.microsoft.com/office/drawing/2014/main" val="20014"/>
                    </a:ext>
                  </a:extLst>
                </a:gridCol>
                <a:gridCol w="482600">
                  <a:extLst>
                    <a:ext uri="{9D8B030D-6E8A-4147-A177-3AD203B41FA5}">
                      <a16:colId xmlns:a16="http://schemas.microsoft.com/office/drawing/2014/main" val="20015"/>
                    </a:ext>
                  </a:extLst>
                </a:gridCol>
                <a:gridCol w="139700">
                  <a:extLst>
                    <a:ext uri="{9D8B030D-6E8A-4147-A177-3AD203B41FA5}">
                      <a16:colId xmlns:a16="http://schemas.microsoft.com/office/drawing/2014/main" val="20016"/>
                    </a:ext>
                  </a:extLst>
                </a:gridCol>
                <a:gridCol w="50800">
                  <a:extLst>
                    <a:ext uri="{9D8B030D-6E8A-4147-A177-3AD203B41FA5}">
                      <a16:colId xmlns:a16="http://schemas.microsoft.com/office/drawing/2014/main" val="20017"/>
                    </a:ext>
                  </a:extLst>
                </a:gridCol>
                <a:gridCol w="101600">
                  <a:extLst>
                    <a:ext uri="{9D8B030D-6E8A-4147-A177-3AD203B41FA5}">
                      <a16:colId xmlns:a16="http://schemas.microsoft.com/office/drawing/2014/main" val="20018"/>
                    </a:ext>
                  </a:extLst>
                </a:gridCol>
                <a:gridCol w="482600">
                  <a:extLst>
                    <a:ext uri="{9D8B030D-6E8A-4147-A177-3AD203B41FA5}">
                      <a16:colId xmlns:a16="http://schemas.microsoft.com/office/drawing/2014/main" val="20019"/>
                    </a:ext>
                  </a:extLst>
                </a:gridCol>
                <a:gridCol w="139700">
                  <a:extLst>
                    <a:ext uri="{9D8B030D-6E8A-4147-A177-3AD203B41FA5}">
                      <a16:colId xmlns:a16="http://schemas.microsoft.com/office/drawing/2014/main" val="20020"/>
                    </a:ext>
                  </a:extLst>
                </a:gridCol>
                <a:gridCol w="50800">
                  <a:extLst>
                    <a:ext uri="{9D8B030D-6E8A-4147-A177-3AD203B41FA5}">
                      <a16:colId xmlns:a16="http://schemas.microsoft.com/office/drawing/2014/main" val="20021"/>
                    </a:ext>
                  </a:extLst>
                </a:gridCol>
                <a:gridCol w="558800">
                  <a:extLst>
                    <a:ext uri="{9D8B030D-6E8A-4147-A177-3AD203B41FA5}">
                      <a16:colId xmlns:a16="http://schemas.microsoft.com/office/drawing/2014/main" val="20022"/>
                    </a:ext>
                  </a:extLst>
                </a:gridCol>
                <a:gridCol w="63500">
                  <a:extLst>
                    <a:ext uri="{9D8B030D-6E8A-4147-A177-3AD203B41FA5}">
                      <a16:colId xmlns:a16="http://schemas.microsoft.com/office/drawing/2014/main" val="20023"/>
                    </a:ext>
                  </a:extLst>
                </a:gridCol>
                <a:gridCol w="317500">
                  <a:extLst>
                    <a:ext uri="{9D8B030D-6E8A-4147-A177-3AD203B41FA5}">
                      <a16:colId xmlns:a16="http://schemas.microsoft.com/office/drawing/2014/main" val="20024"/>
                    </a:ext>
                  </a:extLst>
                </a:gridCol>
              </a:tblGrid>
              <a:tr h="197866">
                <a:tc>
                  <a:txBody>
                    <a:bodyPr/>
                    <a:lstStyle/>
                    <a:p>
                      <a:pPr algn="l">
                        <a:lnSpc>
                          <a:spcPct val="83000"/>
                        </a:lnSpc>
                      </a:pPr>
                      <a:r>
                        <a:rPr sz="1000" b="0" i="0">
                          <a:solidFill>
                            <a:srgbClr val="000000"/>
                          </a:solidFill>
                          <a:latin typeface="Times New Roman"/>
                        </a:rPr>
                        <a:t>(US$ in millions, except percentages)</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00"/>
                  </a:ext>
                </a:extLst>
              </a:tr>
              <a:tr h="197866">
                <a:tc>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2">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tc gridSpan="2">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1"/>
                  </a:ext>
                </a:extLst>
              </a:tr>
              <a:tr h="197866">
                <a:tc>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2"/>
                  </a:ext>
                </a:extLst>
              </a:tr>
              <a:tr h="197866">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11">
                  <a:txBody>
                    <a:bodyPr/>
                    <a:lstStyle/>
                    <a:p>
                      <a:pPr indent="38100" algn="ctr">
                        <a:lnSpc>
                          <a:spcPct val="83000"/>
                        </a:lnSpc>
                      </a:pPr>
                      <a:r>
                        <a:rPr sz="1100" b="1" i="0">
                          <a:solidFill>
                            <a:srgbClr val="000000"/>
                          </a:solidFill>
                          <a:latin typeface="Times New Roman"/>
                        </a:rPr>
                        <a:t>Three Months Ended December 31,</a:t>
                      </a:r>
                    </a:p>
                  </a:txBody>
                  <a:tcPr marL="0" marR="0" marT="12700" marB="25400" anchor="b">
                    <a:lnL>
                      <a:noFill/>
                    </a:lnL>
                    <a:lnR>
                      <a:noFill/>
                    </a:lnR>
                    <a:lnT>
                      <a:noFill/>
                    </a:lnT>
                    <a:lnB w="25400" cmpd="sng">
                      <a:solidFill>
                        <a:srgbClr val="000000"/>
                      </a:solidFill>
                      <a:prstDash val="solid"/>
                    </a:lnB>
                    <a:noFill/>
                  </a:tcPr>
                </a:tc>
                <a:tc hMerge="1">
                  <a:txBody>
                    <a:bodyPr/>
                    <a:lstStyle/>
                    <a:p>
                      <a:pPr algn="ctr">
                        <a:lnSpc>
                          <a:spcPct val="83000"/>
                        </a:lnSpc>
                      </a:pPr>
                      <a:r>
                        <a:rPr sz="1100" b="1" i="0">
                          <a:solidFill>
                            <a:srgbClr val="000000"/>
                          </a:solidFill>
                          <a:latin typeface="Times New Roman"/>
                        </a:rPr>
                        <a:t>Three Months Ended December 31,</a:t>
                      </a:r>
                    </a:p>
                  </a:txBody>
                  <a:tcPr marL="38100" marR="0" marT="12700" marB="25400" anchor="b">
                    <a:lnL>
                      <a:noFill/>
                    </a:lnL>
                    <a:lnR>
                      <a:noFill/>
                    </a:lnR>
                    <a:lnT>
                      <a:noFill/>
                    </a:lnT>
                    <a:lnB w="25400" cmpd="sng">
                      <a:solidFill>
                        <a:srgbClr val="000000"/>
                      </a:solidFill>
                      <a:prstDash val="solid"/>
                    </a:lnB>
                    <a:noFill/>
                  </a:tcPr>
                </a:tc>
                <a:tc hMerge="1">
                  <a:txBody>
                    <a:bodyPr/>
                    <a:lstStyle/>
                    <a:p>
                      <a:endParaRPr sz="100" dirty="0"/>
                    </a:p>
                  </a:txBody>
                  <a:tcPr marL="0" marR="0" marT="1270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11">
                  <a:txBody>
                    <a:bodyPr/>
                    <a:lstStyle/>
                    <a:p>
                      <a:pPr indent="38100" algn="ctr">
                        <a:lnSpc>
                          <a:spcPct val="83000"/>
                        </a:lnSpc>
                      </a:pPr>
                      <a:r>
                        <a:rPr sz="1100" b="1" i="0">
                          <a:solidFill>
                            <a:srgbClr val="000000"/>
                          </a:solidFill>
                          <a:latin typeface="Times New Roman"/>
                        </a:rPr>
                        <a:t>Twelve Months Ended December 31,</a:t>
                      </a:r>
                    </a:p>
                  </a:txBody>
                  <a:tcPr marL="0" marR="0" marT="12700" marB="25400" anchor="b">
                    <a:lnL>
                      <a:noFill/>
                    </a:lnL>
                    <a:lnR>
                      <a:noFill/>
                    </a:lnR>
                    <a:lnT>
                      <a:noFill/>
                    </a:lnT>
                    <a:lnB w="25400" cmpd="sng">
                      <a:solidFill>
                        <a:srgbClr val="000000"/>
                      </a:solidFill>
                      <a:prstDash val="solid"/>
                    </a:lnB>
                    <a:noFill/>
                  </a:tcPr>
                </a:tc>
                <a:tc hMerge="1">
                  <a:txBody>
                    <a:bodyPr/>
                    <a:lstStyle/>
                    <a:p>
                      <a:pPr algn="ctr">
                        <a:lnSpc>
                          <a:spcPct val="83000"/>
                        </a:lnSpc>
                      </a:pPr>
                      <a:r>
                        <a:rPr sz="1100" b="1" i="0">
                          <a:solidFill>
                            <a:srgbClr val="000000"/>
                          </a:solidFill>
                          <a:latin typeface="Times New Roman"/>
                        </a:rPr>
                        <a:t>Twelve Months Ended December 31,</a:t>
                      </a:r>
                    </a:p>
                  </a:txBody>
                  <a:tcPr marL="38100" marR="0" marT="12700" marB="25400" anchor="b">
                    <a:lnL>
                      <a:noFill/>
                    </a:lnL>
                    <a:lnR>
                      <a:noFill/>
                    </a:lnR>
                    <a:lnT>
                      <a:noFill/>
                    </a:lnT>
                    <a:lnB w="25400" cmpd="sng">
                      <a:solidFill>
                        <a:srgbClr val="000000"/>
                      </a:solidFill>
                      <a:prstDash val="solid"/>
                    </a:lnB>
                    <a:noFill/>
                  </a:tcPr>
                </a:tc>
                <a:tc hMerge="1">
                  <a:txBody>
                    <a:bodyPr/>
                    <a:lstStyle/>
                    <a:p>
                      <a:endParaRPr sz="100" dirty="0"/>
                    </a:p>
                  </a:txBody>
                  <a:tcPr marL="0" marR="0" marT="12700" marB="2540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1270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3"/>
                  </a:ext>
                </a:extLst>
              </a:tr>
              <a:tr h="197866">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100" b="1" i="0">
                          <a:solidFill>
                            <a:srgbClr val="000000"/>
                          </a:solidFill>
                          <a:latin typeface="Times New Roman"/>
                        </a:rPr>
                        <a:t>2019</a:t>
                      </a:r>
                    </a:p>
                  </a:txBody>
                  <a:tcPr marL="0" marR="38100" marT="12700" marB="25400" anchor="b">
                    <a:lnL>
                      <a:noFill/>
                    </a:lnL>
                    <a:lnR>
                      <a:noFill/>
                    </a:lnR>
                    <a:lnT w="25400" cmpd="sng">
                      <a:solidFill>
                        <a:srgbClr val="000000"/>
                      </a:solidFill>
                      <a:prstDash val="solid"/>
                    </a:lnT>
                    <a:lnB>
                      <a:noFill/>
                    </a:lnB>
                    <a:noFill/>
                  </a:tcPr>
                </a:tc>
                <a:tc hMerge="1">
                  <a:txBody>
                    <a:bodyPr/>
                    <a:lstStyle/>
                    <a:p>
                      <a:pPr algn="ctr">
                        <a:lnSpc>
                          <a:spcPct val="83000"/>
                        </a:lnSpc>
                      </a:pPr>
                      <a:r>
                        <a:rPr sz="1100" b="1" i="0">
                          <a:solidFill>
                            <a:srgbClr val="000000"/>
                          </a:solidFill>
                          <a:latin typeface="Times New Roman"/>
                        </a:rPr>
                        <a:t>2019</a:t>
                      </a:r>
                    </a:p>
                  </a:txBody>
                  <a:tcPr marL="38100" marR="38100" marT="12700" marB="25400" anchor="b">
                    <a:lnL>
                      <a:noFill/>
                    </a:lnL>
                    <a:lnR>
                      <a:noFill/>
                    </a:lnR>
                    <a:lnT w="25400" cmpd="sng">
                      <a:solidFill>
                        <a:srgbClr val="000000"/>
                      </a:solidFill>
                      <a:prstDash val="solid"/>
                    </a:lnT>
                    <a:lnB>
                      <a:noFill/>
                    </a:lnB>
                    <a:noFill/>
                  </a:tcPr>
                </a:tc>
                <a:tc hMerge="1">
                  <a:txBody>
                    <a:bodyPr/>
                    <a:lstStyle/>
                    <a:p>
                      <a:endParaRPr sz="100" dirty="0"/>
                    </a:p>
                  </a:txBody>
                  <a:tcPr marL="0" marR="0" marT="12700" marB="2540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pPr indent="38100" algn="ctr">
                        <a:lnSpc>
                          <a:spcPct val="83000"/>
                        </a:lnSpc>
                      </a:pPr>
                      <a:r>
                        <a:rPr sz="1100" b="1" i="0">
                          <a:solidFill>
                            <a:srgbClr val="000000"/>
                          </a:solidFill>
                          <a:latin typeface="Times New Roman"/>
                        </a:rPr>
                        <a:t>2018</a:t>
                      </a:r>
                    </a:p>
                  </a:txBody>
                  <a:tcPr marL="0" marR="38100" marT="12700" marB="25400" anchor="b">
                    <a:lnL>
                      <a:noFill/>
                    </a:lnL>
                    <a:lnR>
                      <a:noFill/>
                    </a:lnR>
                    <a:lnT w="25400" cmpd="sng">
                      <a:solidFill>
                        <a:srgbClr val="000000"/>
                      </a:solidFill>
                      <a:prstDash val="solid"/>
                    </a:lnT>
                    <a:lnB>
                      <a:noFill/>
                    </a:lnB>
                    <a:noFill/>
                  </a:tcPr>
                </a:tc>
                <a:tc hMerge="1">
                  <a:txBody>
                    <a:bodyPr/>
                    <a:lstStyle/>
                    <a:p>
                      <a:pPr algn="ctr">
                        <a:lnSpc>
                          <a:spcPct val="83000"/>
                        </a:lnSpc>
                      </a:pPr>
                      <a:r>
                        <a:rPr sz="1100" b="1" i="0">
                          <a:solidFill>
                            <a:srgbClr val="000000"/>
                          </a:solidFill>
                          <a:latin typeface="Times New Roman"/>
                        </a:rPr>
                        <a:t>2018</a:t>
                      </a:r>
                    </a:p>
                  </a:txBody>
                  <a:tcPr marL="38100" marR="38100" marT="12700" marB="25400" anchor="b">
                    <a:lnL>
                      <a:noFill/>
                    </a:lnL>
                    <a:lnR>
                      <a:noFill/>
                    </a:lnR>
                    <a:lnT w="25400" cmpd="sng">
                      <a:solidFill>
                        <a:srgbClr val="000000"/>
                      </a:solidFill>
                      <a:prstDash val="solid"/>
                    </a:lnT>
                    <a:lnB>
                      <a:noFill/>
                    </a:lnB>
                    <a:noFill/>
                  </a:tcPr>
                </a:tc>
                <a:tc hMerge="1">
                  <a:txBody>
                    <a:bodyPr/>
                    <a:lstStyle/>
                    <a:p>
                      <a:endParaRPr sz="100" dirty="0"/>
                    </a:p>
                  </a:txBody>
                  <a:tcPr marL="0" marR="0" marT="12700" marB="2540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pPr algn="ctr">
                        <a:lnSpc>
                          <a:spcPct val="83000"/>
                        </a:lnSpc>
                      </a:pPr>
                      <a:r>
                        <a:rPr sz="1100" b="1" i="1">
                          <a:solidFill>
                            <a:srgbClr val="000000"/>
                          </a:solidFill>
                          <a:latin typeface="Times New Roman"/>
                        </a:rPr>
                        <a:t>% Change</a:t>
                      </a:r>
                    </a:p>
                  </a:txBody>
                  <a:tcPr marL="38100" marR="0" marT="12700" marB="25400" anchor="b">
                    <a:lnL>
                      <a:noFill/>
                    </a:lnL>
                    <a:lnR>
                      <a:noFill/>
                    </a:lnR>
                    <a:lnT w="25400" cmpd="sng">
                      <a:solidFill>
                        <a:srgbClr val="000000"/>
                      </a:solidFill>
                      <a:prstDash val="solid"/>
                    </a:lnT>
                    <a:lnB>
                      <a:noFill/>
                    </a:lnB>
                    <a:noFill/>
                  </a:tcPr>
                </a:tc>
                <a:tc hMerge="1">
                  <a:txBody>
                    <a:bodyPr/>
                    <a:lstStyle/>
                    <a:p>
                      <a:endParaRPr sz="100" dirty="0"/>
                    </a:p>
                  </a:txBody>
                  <a:tcPr marL="0" marR="0" marT="12700" marB="2540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pPr indent="38100" algn="ctr">
                        <a:lnSpc>
                          <a:spcPct val="83000"/>
                        </a:lnSpc>
                      </a:pPr>
                      <a:r>
                        <a:rPr sz="1100" b="1" i="0">
                          <a:solidFill>
                            <a:srgbClr val="000000"/>
                          </a:solidFill>
                          <a:latin typeface="Times New Roman"/>
                        </a:rPr>
                        <a:t>2019</a:t>
                      </a:r>
                    </a:p>
                  </a:txBody>
                  <a:tcPr marL="0" marR="38100" marT="12700" marB="25400" anchor="b">
                    <a:lnL>
                      <a:noFill/>
                    </a:lnL>
                    <a:lnR>
                      <a:noFill/>
                    </a:lnR>
                    <a:lnT w="25400" cmpd="sng">
                      <a:solidFill>
                        <a:srgbClr val="000000"/>
                      </a:solidFill>
                      <a:prstDash val="solid"/>
                    </a:lnT>
                    <a:lnB>
                      <a:noFill/>
                    </a:lnB>
                    <a:noFill/>
                  </a:tcPr>
                </a:tc>
                <a:tc hMerge="1">
                  <a:txBody>
                    <a:bodyPr/>
                    <a:lstStyle/>
                    <a:p>
                      <a:pPr algn="ctr">
                        <a:lnSpc>
                          <a:spcPct val="83000"/>
                        </a:lnSpc>
                      </a:pPr>
                      <a:r>
                        <a:rPr sz="1100" b="1" i="0">
                          <a:solidFill>
                            <a:srgbClr val="000000"/>
                          </a:solidFill>
                          <a:latin typeface="Times New Roman"/>
                        </a:rPr>
                        <a:t>2019</a:t>
                      </a:r>
                    </a:p>
                  </a:txBody>
                  <a:tcPr marL="38100" marR="38100" marT="12700" marB="25400" anchor="b">
                    <a:lnL>
                      <a:noFill/>
                    </a:lnL>
                    <a:lnR>
                      <a:noFill/>
                    </a:lnR>
                    <a:lnT w="25400" cmpd="sng">
                      <a:solidFill>
                        <a:srgbClr val="000000"/>
                      </a:solidFill>
                      <a:prstDash val="solid"/>
                    </a:lnT>
                    <a:lnB>
                      <a:noFill/>
                    </a:lnB>
                    <a:noFill/>
                  </a:tcPr>
                </a:tc>
                <a:tc hMerge="1">
                  <a:txBody>
                    <a:bodyPr/>
                    <a:lstStyle/>
                    <a:p>
                      <a:endParaRPr sz="100" dirty="0"/>
                    </a:p>
                  </a:txBody>
                  <a:tcPr marL="0" marR="0" marT="12700" marB="2540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pPr indent="38100" algn="ctr">
                        <a:lnSpc>
                          <a:spcPct val="83000"/>
                        </a:lnSpc>
                      </a:pPr>
                      <a:r>
                        <a:rPr sz="1100" b="1" i="0">
                          <a:solidFill>
                            <a:srgbClr val="000000"/>
                          </a:solidFill>
                          <a:latin typeface="Times New Roman"/>
                        </a:rPr>
                        <a:t>2018</a:t>
                      </a:r>
                    </a:p>
                  </a:txBody>
                  <a:tcPr marL="0" marR="38100" marT="12700" marB="25400" anchor="b">
                    <a:lnL>
                      <a:noFill/>
                    </a:lnL>
                    <a:lnR>
                      <a:noFill/>
                    </a:lnR>
                    <a:lnT w="25400" cmpd="sng">
                      <a:solidFill>
                        <a:srgbClr val="000000"/>
                      </a:solidFill>
                      <a:prstDash val="solid"/>
                    </a:lnT>
                    <a:lnB>
                      <a:noFill/>
                    </a:lnB>
                    <a:noFill/>
                  </a:tcPr>
                </a:tc>
                <a:tc hMerge="1">
                  <a:txBody>
                    <a:bodyPr/>
                    <a:lstStyle/>
                    <a:p>
                      <a:pPr algn="ctr">
                        <a:lnSpc>
                          <a:spcPct val="83000"/>
                        </a:lnSpc>
                      </a:pPr>
                      <a:r>
                        <a:rPr sz="1100" b="1" i="0">
                          <a:solidFill>
                            <a:srgbClr val="000000"/>
                          </a:solidFill>
                          <a:latin typeface="Times New Roman"/>
                        </a:rPr>
                        <a:t>2018</a:t>
                      </a:r>
                    </a:p>
                  </a:txBody>
                  <a:tcPr marL="38100" marR="38100" marT="12700" marB="25400" anchor="b">
                    <a:lnL>
                      <a:noFill/>
                    </a:lnL>
                    <a:lnR>
                      <a:noFill/>
                    </a:lnR>
                    <a:lnT w="25400" cmpd="sng">
                      <a:solidFill>
                        <a:srgbClr val="000000"/>
                      </a:solidFill>
                      <a:prstDash val="solid"/>
                    </a:lnT>
                    <a:lnB>
                      <a:noFill/>
                    </a:lnB>
                    <a:noFill/>
                  </a:tcPr>
                </a:tc>
                <a:tc hMerge="1">
                  <a:txBody>
                    <a:bodyPr/>
                    <a:lstStyle/>
                    <a:p>
                      <a:endParaRPr sz="100" dirty="0"/>
                    </a:p>
                  </a:txBody>
                  <a:tcPr marL="0" marR="0" marT="12700" marB="2540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gridSpan="3">
                  <a:txBody>
                    <a:bodyPr/>
                    <a:lstStyle/>
                    <a:p>
                      <a:pPr algn="ctr">
                        <a:lnSpc>
                          <a:spcPct val="83000"/>
                        </a:lnSpc>
                      </a:pPr>
                      <a:r>
                        <a:rPr sz="1100" b="1" i="1">
                          <a:solidFill>
                            <a:srgbClr val="000000"/>
                          </a:solidFill>
                          <a:latin typeface="Times New Roman"/>
                        </a:rPr>
                        <a:t>% Change</a:t>
                      </a:r>
                    </a:p>
                  </a:txBody>
                  <a:tcPr marL="38100" marR="0" marT="12700" marB="25400" anchor="b">
                    <a:lnL>
                      <a:noFill/>
                    </a:lnL>
                    <a:lnR>
                      <a:noFill/>
                    </a:lnR>
                    <a:lnT w="25400" cmpd="sng">
                      <a:solidFill>
                        <a:srgbClr val="000000"/>
                      </a:solidFill>
                      <a:prstDash val="solid"/>
                    </a:lnT>
                    <a:lnB>
                      <a:noFill/>
                    </a:lnB>
                    <a:noFill/>
                  </a:tcPr>
                </a:tc>
                <a:tc hMerge="1">
                  <a:txBody>
                    <a:bodyPr/>
                    <a:lstStyle/>
                    <a:p>
                      <a:endParaRPr sz="100" dirty="0"/>
                    </a:p>
                  </a:txBody>
                  <a:tcPr marL="0" marR="0" marT="12700" marB="2540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4"/>
                  </a:ext>
                </a:extLst>
              </a:tr>
              <a:tr h="117602">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tc hMerge="1">
                  <a:txBody>
                    <a:bodyPr/>
                    <a:lstStyle/>
                    <a:p>
                      <a:endParaRPr sz="100" dirty="0"/>
                    </a:p>
                  </a:txBody>
                  <a:tcPr marL="0" marR="0" marT="0" marB="0" anchor="b">
                    <a:lnL>
                      <a:noFill/>
                    </a:lnL>
                    <a:lnR>
                      <a:noFill/>
                    </a:lnR>
                    <a:lnT>
                      <a:noFill/>
                    </a:lnT>
                    <a:lnB w="25400" cmpd="sng">
                      <a:solidFill>
                        <a:srgbClr val="000000"/>
                      </a:solidFill>
                      <a:prstDash val="solid"/>
                    </a:lnB>
                    <a:noFill/>
                  </a:tcPr>
                </a:tc>
                <a:extLst>
                  <a:ext uri="{0D108BD9-81ED-4DB2-BD59-A6C34878D82A}">
                    <a16:rowId xmlns:a16="http://schemas.microsoft.com/office/drawing/2014/main" val="10005"/>
                  </a:ext>
                </a:extLst>
              </a:tr>
              <a:tr h="197866">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w="25400" cmpd="sng">
                      <a:solidFill>
                        <a:srgbClr val="000000"/>
                      </a:solidFill>
                      <a:prstDash val="solid"/>
                    </a:lnT>
                    <a:lnB>
                      <a:noFill/>
                    </a:lnB>
                    <a:noFill/>
                  </a:tcPr>
                </a:tc>
                <a:tc hMerge="1">
                  <a:txBody>
                    <a:bodyPr/>
                    <a:lstStyle/>
                    <a:p>
                      <a:endParaRPr sz="100" dirty="0"/>
                    </a:p>
                  </a:txBody>
                  <a:tcPr marL="0" marR="0" marT="0" marB="0" anchor="b">
                    <a:lnL>
                      <a:noFill/>
                    </a:lnL>
                    <a:lnR>
                      <a:noFill/>
                    </a:lnR>
                    <a:lnT w="25400" cmpd="sng">
                      <a:solidFill>
                        <a:srgbClr val="000000"/>
                      </a:solidFill>
                      <a:prstDash val="solid"/>
                    </a:lnT>
                    <a:lnB>
                      <a:noFill/>
                    </a:lnB>
                    <a:noFill/>
                  </a:tcPr>
                </a:tc>
                <a:tc>
                  <a:txBody>
                    <a:bodyPr/>
                    <a:lstStyle/>
                    <a:p>
                      <a:endParaRPr sz="100" dirty="0"/>
                    </a:p>
                  </a:txBody>
                  <a:tcPr marL="0" marR="0" marT="0" marB="0" anchor="b">
                    <a:lnL>
                      <a:noFill/>
                    </a:lnL>
                    <a:lnR>
                      <a:noFill/>
                    </a:lnR>
                    <a:lnT w="25400" cmpd="sng">
                      <a:solidFill>
                        <a:srgbClr val="000000"/>
                      </a:solidFill>
                      <a:prstDash val="solid"/>
                    </a:lnT>
                    <a:lnB>
                      <a:noFill/>
                    </a:lnB>
                    <a:noFill/>
                  </a:tcPr>
                </a:tc>
                <a:extLst>
                  <a:ext uri="{0D108BD9-81ED-4DB2-BD59-A6C34878D82A}">
                    <a16:rowId xmlns:a16="http://schemas.microsoft.com/office/drawing/2014/main" val="10006"/>
                  </a:ext>
                </a:extLst>
              </a:tr>
              <a:tr h="197866">
                <a:tc>
                  <a:txBody>
                    <a:bodyPr/>
                    <a:lstStyle/>
                    <a:p>
                      <a:pPr algn="l">
                        <a:lnSpc>
                          <a:spcPct val="83000"/>
                        </a:lnSpc>
                      </a:pPr>
                      <a:r>
                        <a:rPr sz="1000" b="0" i="0">
                          <a:solidFill>
                            <a:srgbClr val="000000"/>
                          </a:solidFill>
                          <a:latin typeface="Times New Roman"/>
                        </a:rPr>
                        <a:t>Advertising and Communications Group</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67.2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60.4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11.3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204.8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201.3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1.7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extLst>
                  <a:ext uri="{0D108BD9-81ED-4DB2-BD59-A6C34878D82A}">
                    <a16:rowId xmlns:a16="http://schemas.microsoft.com/office/drawing/2014/main" val="10007"/>
                  </a:ext>
                </a:extLst>
              </a:tr>
              <a:tr h="197866">
                <a:tc>
                  <a:txBody>
                    <a:bodyPr/>
                    <a:lstStyle/>
                    <a:p>
                      <a:pPr algn="l">
                        <a:lnSpc>
                          <a:spcPct val="83000"/>
                        </a:lnSpc>
                      </a:pPr>
                      <a:r>
                        <a:rPr sz="1000" b="0" i="0">
                          <a:solidFill>
                            <a:srgbClr val="000000"/>
                          </a:solidFill>
                          <a:latin typeface="Times New Roman"/>
                        </a:rPr>
                        <a:t>    Global Integrated Agencies</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38.8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31.3</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24.0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104.9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90.4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16.0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extLst>
                  <a:ext uri="{0D108BD9-81ED-4DB2-BD59-A6C34878D82A}">
                    <a16:rowId xmlns:a16="http://schemas.microsoft.com/office/drawing/2014/main" val="10008"/>
                  </a:ext>
                </a:extLst>
              </a:tr>
              <a:tr h="197866">
                <a:tc>
                  <a:txBody>
                    <a:bodyPr/>
                    <a:lstStyle/>
                    <a:p>
                      <a:pPr algn="l">
                        <a:lnSpc>
                          <a:spcPct val="83000"/>
                        </a:lnSpc>
                      </a:pPr>
                      <a:r>
                        <a:rPr sz="1000" b="0" i="0">
                          <a:solidFill>
                            <a:srgbClr val="000000"/>
                          </a:solidFill>
                          <a:latin typeface="Times New Roman"/>
                        </a:rPr>
                        <a:t>    Domestic Creative Agencies</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7.4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9.5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(22.1</a:t>
                      </a:r>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34.7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26.9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29.0</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extLst>
                  <a:ext uri="{0D108BD9-81ED-4DB2-BD59-A6C34878D82A}">
                    <a16:rowId xmlns:a16="http://schemas.microsoft.com/office/drawing/2014/main" val="10009"/>
                  </a:ext>
                </a:extLst>
              </a:tr>
              <a:tr h="197866">
                <a:tc>
                  <a:txBody>
                    <a:bodyPr/>
                    <a:lstStyle/>
                    <a:p>
                      <a:pPr algn="l">
                        <a:lnSpc>
                          <a:spcPct val="83000"/>
                        </a:lnSpc>
                      </a:pPr>
                      <a:r>
                        <a:rPr sz="1000" b="0" i="0">
                          <a:solidFill>
                            <a:srgbClr val="000000"/>
                          </a:solidFill>
                          <a:latin typeface="Times New Roman"/>
                        </a:rPr>
                        <a:t>    Specialist Communications</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8.6</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4.5</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91.1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29.9</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23.7</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26.2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extLst>
                  <a:ext uri="{0D108BD9-81ED-4DB2-BD59-A6C34878D82A}">
                    <a16:rowId xmlns:a16="http://schemas.microsoft.com/office/drawing/2014/main" val="10010"/>
                  </a:ext>
                </a:extLst>
              </a:tr>
              <a:tr h="197866">
                <a:tc>
                  <a:txBody>
                    <a:bodyPr/>
                    <a:lstStyle/>
                    <a:p>
                      <a:pPr algn="l">
                        <a:lnSpc>
                          <a:spcPct val="83000"/>
                        </a:lnSpc>
                      </a:pPr>
                      <a:r>
                        <a:rPr sz="1000" b="0" i="0">
                          <a:solidFill>
                            <a:srgbClr val="000000"/>
                          </a:solidFill>
                          <a:latin typeface="Times New Roman"/>
                        </a:rPr>
                        <a:t>    Media Services</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(0.1</a:t>
                      </a:r>
                    </a:p>
                  </a:txBody>
                  <a:tcPr marL="0" marR="0" marT="254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pPr algn="r">
                        <a:lnSpc>
                          <a:spcPct val="83000"/>
                        </a:lnSpc>
                      </a:pPr>
                      <a:r>
                        <a:rPr sz="1000" b="0" i="1">
                          <a:solidFill>
                            <a:srgbClr val="000000"/>
                          </a:solidFill>
                          <a:latin typeface="Times New Roman"/>
                        </a:rPr>
                        <a:t>NM</a:t>
                      </a:r>
                    </a:p>
                  </a:txBody>
                  <a:tcPr marL="38100" marR="38100" marT="25400" marB="25400" anchor="b">
                    <a:lnL>
                      <a:noFill/>
                    </a:lnL>
                    <a:lnR>
                      <a:noFill/>
                    </a:lnR>
                    <a:lnT>
                      <a:noFill/>
                    </a:lnT>
                    <a:lnB>
                      <a:noFill/>
                    </a:lnB>
                    <a:noFill/>
                  </a:tcPr>
                </a:tc>
                <a:tc hMerge="1">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(1.1</a:t>
                      </a:r>
                    </a:p>
                  </a:txBody>
                  <a:tcPr marL="0" marR="0" marT="254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4.1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pPr algn="r">
                        <a:lnSpc>
                          <a:spcPct val="83000"/>
                        </a:lnSpc>
                      </a:pPr>
                      <a:r>
                        <a:rPr sz="1000" b="0" i="1">
                          <a:solidFill>
                            <a:srgbClr val="000000"/>
                          </a:solidFill>
                          <a:latin typeface="Times New Roman"/>
                        </a:rPr>
                        <a:t>NM</a:t>
                      </a:r>
                    </a:p>
                  </a:txBody>
                  <a:tcPr marL="38100" marR="38100" marT="25400" marB="25400" anchor="b">
                    <a:lnL>
                      <a:noFill/>
                    </a:lnL>
                    <a:lnR>
                      <a:noFill/>
                    </a:lnR>
                    <a:lnT>
                      <a:noFill/>
                    </a:lnT>
                    <a:lnB>
                      <a:noFill/>
                    </a:lnB>
                    <a:noFill/>
                  </a:tcPr>
                </a:tc>
                <a:tc hMerge="1">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1"/>
                  </a:ext>
                </a:extLst>
              </a:tr>
              <a:tr h="197866">
                <a:tc>
                  <a:txBody>
                    <a:bodyPr/>
                    <a:lstStyle/>
                    <a:p>
                      <a:pPr algn="l">
                        <a:lnSpc>
                          <a:spcPct val="83000"/>
                        </a:lnSpc>
                      </a:pPr>
                      <a:r>
                        <a:rPr sz="1000" b="0" i="0">
                          <a:solidFill>
                            <a:srgbClr val="000000"/>
                          </a:solidFill>
                          <a:latin typeface="Times New Roman"/>
                        </a:rPr>
                        <a:t>    All Other</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12.4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13.2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(6.1</a:t>
                      </a:r>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36.4</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56.2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(35.2</a:t>
                      </a:r>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extLst>
                  <a:ext uri="{0D108BD9-81ED-4DB2-BD59-A6C34878D82A}">
                    <a16:rowId xmlns:a16="http://schemas.microsoft.com/office/drawing/2014/main" val="10012"/>
                  </a:ext>
                </a:extLst>
              </a:tr>
              <a:tr h="197866">
                <a:tc>
                  <a:txBody>
                    <a:bodyPr/>
                    <a:lstStyle/>
                    <a:p>
                      <a:pPr algn="l">
                        <a:lnSpc>
                          <a:spcPct val="83000"/>
                        </a:lnSpc>
                      </a:pPr>
                      <a:r>
                        <a:rPr sz="1000" b="0" i="0">
                          <a:solidFill>
                            <a:srgbClr val="000000"/>
                          </a:solidFill>
                          <a:latin typeface="Times New Roman"/>
                        </a:rPr>
                        <a:t>Corporate Group</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(10.1</a:t>
                      </a:r>
                    </a:p>
                  </a:txBody>
                  <a:tcPr marL="0" marR="0" marT="254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(8.4</a:t>
                      </a:r>
                    </a:p>
                  </a:txBody>
                  <a:tcPr marL="0" marR="0" marT="254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20.2</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(30.6</a:t>
                      </a:r>
                    </a:p>
                  </a:txBody>
                  <a:tcPr marL="0" marR="0" marT="254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25400" marB="25400" anchor="b">
                    <a:lnL>
                      <a:noFill/>
                    </a:lnL>
                    <a:lnR>
                      <a:noFill/>
                    </a:lnR>
                    <a:lnT>
                      <a:noFill/>
                    </a:lnT>
                    <a:lnB>
                      <a:noFill/>
                    </a:lnB>
                    <a:noFill/>
                  </a:tcPr>
                </a:tc>
                <a:tc>
                  <a:txBody>
                    <a:bodyPr/>
                    <a:lstStyle/>
                    <a:p>
                      <a:pPr algn="r">
                        <a:lnSpc>
                          <a:spcPct val="83000"/>
                        </a:lnSpc>
                      </a:pPr>
                      <a:r>
                        <a:rPr sz="1000" b="0" i="0">
                          <a:solidFill>
                            <a:srgbClr val="000000"/>
                          </a:solidFill>
                          <a:latin typeface="Times New Roman"/>
                        </a:rPr>
                        <a:t>(38.8</a:t>
                      </a:r>
                    </a:p>
                  </a:txBody>
                  <a:tcPr marL="0" marR="0" marT="25400" marB="25400" anchor="b">
                    <a:lnL>
                      <a:noFill/>
                    </a:lnL>
                    <a:lnR>
                      <a:noFill/>
                    </a:lnR>
                    <a:lnT>
                      <a:noFill/>
                    </a:lnT>
                    <a:lnB>
                      <a:noFill/>
                    </a:lnB>
                    <a:noFill/>
                  </a:tcPr>
                </a:tc>
                <a:tc>
                  <a:txBody>
                    <a:bodyPr/>
                    <a:lstStyle/>
                    <a:p>
                      <a:pPr algn="l">
                        <a:lnSpc>
                          <a:spcPct val="83000"/>
                        </a:lnSpc>
                      </a:pPr>
                      <a:r>
                        <a:rPr sz="1000" b="0" i="0">
                          <a:solidFill>
                            <a:srgbClr val="000000"/>
                          </a:solidFill>
                          <a:latin typeface="Times New Roman"/>
                        </a:rPr>
                        <a:t>)</a:t>
                      </a:r>
                    </a:p>
                  </a:txBody>
                  <a:tcPr marL="0" marR="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0" i="1">
                          <a:solidFill>
                            <a:srgbClr val="000000"/>
                          </a:solidFill>
                          <a:latin typeface="Times New Roman"/>
                        </a:rPr>
                        <a:t>(21.1</a:t>
                      </a:r>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a:t>
                      </a:r>
                    </a:p>
                  </a:txBody>
                  <a:tcPr marL="0" marR="0" marT="25400" marB="25400" anchor="b">
                    <a:lnL>
                      <a:noFill/>
                    </a:lnL>
                    <a:lnR>
                      <a:noFill/>
                    </a:lnR>
                    <a:lnT>
                      <a:noFill/>
                    </a:lnT>
                    <a:lnB>
                      <a:noFill/>
                    </a:lnB>
                    <a:noFill/>
                  </a:tcPr>
                </a:tc>
                <a:tc>
                  <a:txBody>
                    <a:bodyPr/>
                    <a:lstStyle/>
                    <a:p>
                      <a:pPr algn="l">
                        <a:lnSpc>
                          <a:spcPct val="83000"/>
                        </a:lnSpc>
                      </a:pPr>
                      <a:r>
                        <a:rPr sz="1000" b="0" i="1">
                          <a:solidFill>
                            <a:srgbClr val="000000"/>
                          </a:solidFill>
                          <a:latin typeface="Times New Roman"/>
                        </a:rPr>
                        <a:t> %</a:t>
                      </a:r>
                    </a:p>
                  </a:txBody>
                  <a:tcPr marL="38100" marR="38100" marT="25400" marB="25400" anchor="b">
                    <a:lnL>
                      <a:noFill/>
                    </a:lnL>
                    <a:lnR>
                      <a:noFill/>
                    </a:lnR>
                    <a:lnT>
                      <a:noFill/>
                    </a:lnT>
                    <a:lnB>
                      <a:noFill/>
                    </a:lnB>
                    <a:noFill/>
                  </a:tcPr>
                </a:tc>
                <a:extLst>
                  <a:ext uri="{0D108BD9-81ED-4DB2-BD59-A6C34878D82A}">
                    <a16:rowId xmlns:a16="http://schemas.microsoft.com/office/drawing/2014/main" val="10013"/>
                  </a:ext>
                </a:extLst>
              </a:tr>
              <a:tr h="76200">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3">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hMerge="1">
                  <a:txBody>
                    <a:bodyPr/>
                    <a:lstStyle/>
                    <a:p>
                      <a:endParaRPr sz="100" dirty="0"/>
                    </a:p>
                  </a:txBody>
                  <a:tcPr marL="0" marR="0" marT="0" marB="0" anchor="b">
                    <a:lnL>
                      <a:noFill/>
                    </a:lnL>
                    <a:lnR>
                      <a:noFill/>
                    </a:lnR>
                    <a:lnT>
                      <a:noFill/>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4"/>
                  </a:ext>
                </a:extLst>
              </a:tr>
              <a:tr h="197866">
                <a:tc>
                  <a:txBody>
                    <a:bodyPr/>
                    <a:lstStyle/>
                    <a:p>
                      <a:pPr algn="l">
                        <a:lnSpc>
                          <a:spcPct val="83000"/>
                        </a:lnSpc>
                      </a:pPr>
                      <a:r>
                        <a:rPr sz="1000" b="1" i="0">
                          <a:solidFill>
                            <a:srgbClr val="000000"/>
                          </a:solidFill>
                          <a:latin typeface="Times New Roman"/>
                        </a:rPr>
                        <a:t>Adjusted EBITDA </a:t>
                      </a:r>
                      <a:r>
                        <a:rPr sz="1000" b="1" i="0" baseline="30000">
                          <a:solidFill>
                            <a:srgbClr val="000000"/>
                          </a:solidFill>
                          <a:latin typeface="Times New Roman"/>
                        </a:rPr>
                        <a:t>(2)</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1100" b="1" i="0">
                          <a:solidFill>
                            <a:srgbClr val="000000"/>
                          </a:solidFill>
                          <a:latin typeface="Times New Roman"/>
                        </a:rPr>
                        <a:t>57.0</a:t>
                      </a:r>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1100" b="1" i="0">
                          <a:solidFill>
                            <a:srgbClr val="000000"/>
                          </a:solidFill>
                          <a:latin typeface="Times New Roman"/>
                        </a:rPr>
                        <a:t>52.0</a:t>
                      </a:r>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9.8</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1" i="1">
                          <a:solidFill>
                            <a:srgbClr val="000000"/>
                          </a:solidFill>
                          <a:latin typeface="Times New Roman"/>
                        </a:rPr>
                        <a:t> %</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1100" b="1" i="0">
                          <a:solidFill>
                            <a:srgbClr val="000000"/>
                          </a:solidFill>
                          <a:latin typeface="Times New Roman"/>
                        </a:rPr>
                        <a:t>174.2</a:t>
                      </a:r>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l">
                        <a:lnSpc>
                          <a:spcPct val="83000"/>
                        </a:lnSpc>
                      </a:pPr>
                      <a:r>
                        <a:rPr sz="1100" b="1" i="0">
                          <a:solidFill>
                            <a:srgbClr val="000000"/>
                          </a:solidFill>
                          <a:latin typeface="Times New Roman"/>
                        </a:rPr>
                        <a:t>$</a:t>
                      </a:r>
                    </a:p>
                  </a:txBody>
                  <a:tcPr marL="1270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pPr algn="r">
                        <a:lnSpc>
                          <a:spcPct val="83000"/>
                        </a:lnSpc>
                      </a:pPr>
                      <a:r>
                        <a:rPr sz="1100" b="1" i="0">
                          <a:solidFill>
                            <a:srgbClr val="000000"/>
                          </a:solidFill>
                          <a:latin typeface="Times New Roman"/>
                        </a:rPr>
                        <a:t>162.6</a:t>
                      </a:r>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12700" marB="25400" anchor="b">
                    <a:lnL>
                      <a:noFill/>
                    </a:lnL>
                    <a:lnR>
                      <a:noFill/>
                    </a:lnR>
                    <a:lnT w="12700" cmpd="sng">
                      <a:solidFill>
                        <a:srgbClr val="000000"/>
                      </a:solidFill>
                      <a:prstDash val="solid"/>
                    </a:lnT>
                    <a:lnB w="12700" cmpd="sng">
                      <a:solidFill>
                        <a:srgbClr val="000000"/>
                      </a:solidFill>
                      <a:prstDash val="solid"/>
                    </a:lnB>
                    <a:noFill/>
                  </a:tcPr>
                </a:tc>
                <a:tc>
                  <a:txBody>
                    <a:bodyPr/>
                    <a:lstStyle/>
                    <a:p>
                      <a:endParaRPr sz="100" dirty="0"/>
                    </a:p>
                  </a:txBody>
                  <a:tcPr marL="0" marR="0" marT="0" marB="0" anchor="b">
                    <a:lnL>
                      <a:noFill/>
                    </a:lnL>
                    <a:lnR>
                      <a:noFill/>
                    </a:lnR>
                    <a:lnT>
                      <a:noFill/>
                    </a:lnT>
                    <a:lnB>
                      <a:noFill/>
                    </a:lnB>
                    <a:noFill/>
                  </a:tcPr>
                </a:tc>
                <a:tc>
                  <a:txBody>
                    <a:bodyPr/>
                    <a:lstStyle/>
                    <a:p>
                      <a:pPr algn="r">
                        <a:lnSpc>
                          <a:spcPct val="83000"/>
                        </a:lnSpc>
                      </a:pPr>
                      <a:r>
                        <a:rPr sz="1000" b="1" i="0">
                          <a:solidFill>
                            <a:srgbClr val="000000"/>
                          </a:solidFill>
                          <a:latin typeface="Times New Roman"/>
                        </a:rPr>
                        <a:t>7.1</a:t>
                      </a:r>
                    </a:p>
                  </a:txBody>
                  <a:tcPr marL="0" marR="0" marT="25400" marB="25400" anchor="b">
                    <a:lnL>
                      <a:noFill/>
                    </a:lnL>
                    <a:lnR>
                      <a:noFill/>
                    </a:lnR>
                    <a:lnT>
                      <a:noFill/>
                    </a:lnT>
                    <a:lnB>
                      <a:noFill/>
                    </a:lnB>
                    <a:noFill/>
                  </a:tcPr>
                </a:tc>
                <a:tc>
                  <a:txBody>
                    <a:bodyPr/>
                    <a:lstStyle/>
                    <a:p>
                      <a:endParaRPr sz="100" dirty="0"/>
                    </a:p>
                  </a:txBody>
                  <a:tcPr marL="0" marR="0" marT="25400" marB="25400" anchor="b">
                    <a:lnL>
                      <a:noFill/>
                    </a:lnL>
                    <a:lnR>
                      <a:noFill/>
                    </a:lnR>
                    <a:lnT>
                      <a:noFill/>
                    </a:lnT>
                    <a:lnB>
                      <a:noFill/>
                    </a:lnB>
                    <a:noFill/>
                  </a:tcPr>
                </a:tc>
                <a:tc>
                  <a:txBody>
                    <a:bodyPr/>
                    <a:lstStyle/>
                    <a:p>
                      <a:pPr algn="l">
                        <a:lnSpc>
                          <a:spcPct val="83000"/>
                        </a:lnSpc>
                      </a:pPr>
                      <a:r>
                        <a:rPr sz="1000" b="1" i="1">
                          <a:solidFill>
                            <a:srgbClr val="000000"/>
                          </a:solidFill>
                          <a:latin typeface="Times New Roman"/>
                        </a:rPr>
                        <a:t> %</a:t>
                      </a:r>
                    </a:p>
                  </a:txBody>
                  <a:tcPr marL="38100" marR="38100" marT="25400" marB="25400" anchor="b">
                    <a:lnL>
                      <a:noFill/>
                    </a:lnL>
                    <a:lnR>
                      <a:noFill/>
                    </a:lnR>
                    <a:lnT>
                      <a:noFill/>
                    </a:lnT>
                    <a:lnB>
                      <a:noFill/>
                    </a:lnB>
                    <a:noFill/>
                  </a:tcPr>
                </a:tc>
                <a:extLst>
                  <a:ext uri="{0D108BD9-81ED-4DB2-BD59-A6C34878D82A}">
                    <a16:rowId xmlns:a16="http://schemas.microsoft.com/office/drawing/2014/main" val="10015"/>
                  </a:ext>
                </a:extLst>
              </a:tr>
              <a:tr h="198247">
                <a:tc>
                  <a:txBody>
                    <a:bodyPr/>
                    <a:lstStyle/>
                    <a:p>
                      <a:pPr algn="l">
                        <a:lnSpc>
                          <a:spcPct val="83000"/>
                        </a:lnSpc>
                      </a:pPr>
                      <a:r>
                        <a:rPr sz="1000" b="0" i="1">
                          <a:solidFill>
                            <a:srgbClr val="000000"/>
                          </a:solidFill>
                          <a:latin typeface="Times New Roman"/>
                        </a:rPr>
                        <a:t>   Adjusted EBITDA margin</a:t>
                      </a:r>
                    </a:p>
                  </a:txBody>
                  <a:tcPr marL="38100" marR="38100" marT="25400" marB="2540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100" b="0" i="1">
                          <a:solidFill>
                            <a:srgbClr val="000000"/>
                          </a:solidFill>
                          <a:latin typeface="Times New Roman"/>
                        </a:rPr>
                        <a:t>14.9</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1100" b="0" i="1">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100" b="0" i="1">
                          <a:solidFill>
                            <a:srgbClr val="000000"/>
                          </a:solidFill>
                          <a:latin typeface="Times New Roman"/>
                        </a:rPr>
                        <a:t>13.2</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1100" b="0" i="1">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100" b="0" i="1">
                          <a:solidFill>
                            <a:srgbClr val="000000"/>
                          </a:solidFill>
                          <a:latin typeface="Times New Roman"/>
                        </a:rPr>
                        <a:t>12.3</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1100" b="0" i="1">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a:txBody>
                    <a:bodyPr/>
                    <a:lstStyle/>
                    <a:p>
                      <a:endParaRPr sz="100" dirty="0"/>
                    </a:p>
                  </a:txBody>
                  <a:tcPr marL="12700" marR="0" marT="12700" marB="25400" anchor="b">
                    <a:lnL>
                      <a:noFill/>
                    </a:lnL>
                    <a:lnR>
                      <a:noFill/>
                    </a:lnR>
                    <a:lnT w="12700" cmpd="sng">
                      <a:solidFill>
                        <a:srgbClr val="000000"/>
                      </a:solidFill>
                      <a:prstDash val="solid"/>
                    </a:lnT>
                    <a:lnB>
                      <a:noFill/>
                    </a:lnB>
                    <a:noFill/>
                  </a:tcPr>
                </a:tc>
                <a:tc>
                  <a:txBody>
                    <a:bodyPr/>
                    <a:lstStyle/>
                    <a:p>
                      <a:pPr algn="r">
                        <a:lnSpc>
                          <a:spcPct val="83000"/>
                        </a:lnSpc>
                      </a:pPr>
                      <a:r>
                        <a:rPr sz="1100" b="0" i="1">
                          <a:solidFill>
                            <a:srgbClr val="000000"/>
                          </a:solidFill>
                          <a:latin typeface="Times New Roman"/>
                        </a:rPr>
                        <a:t>11.0</a:t>
                      </a:r>
                    </a:p>
                  </a:txBody>
                  <a:tcPr marL="0" marR="0" marT="12700" marB="25400" anchor="b">
                    <a:lnL>
                      <a:noFill/>
                    </a:lnL>
                    <a:lnR>
                      <a:noFill/>
                    </a:lnR>
                    <a:lnT w="12700" cmpd="sng">
                      <a:solidFill>
                        <a:srgbClr val="000000"/>
                      </a:solidFill>
                      <a:prstDash val="solid"/>
                    </a:lnT>
                    <a:lnB>
                      <a:noFill/>
                    </a:lnB>
                    <a:noFill/>
                  </a:tcPr>
                </a:tc>
                <a:tc>
                  <a:txBody>
                    <a:bodyPr/>
                    <a:lstStyle/>
                    <a:p>
                      <a:pPr algn="l">
                        <a:lnSpc>
                          <a:spcPct val="83000"/>
                        </a:lnSpc>
                      </a:pPr>
                      <a:r>
                        <a:rPr sz="1100" b="0" i="1">
                          <a:solidFill>
                            <a:srgbClr val="000000"/>
                          </a:solidFill>
                          <a:latin typeface="Times New Roman"/>
                        </a:rPr>
                        <a:t>%</a:t>
                      </a:r>
                    </a:p>
                  </a:txBody>
                  <a:tcPr marL="0" marR="0" marT="12700" marB="25400" anchor="b">
                    <a:lnL>
                      <a:noFill/>
                    </a:lnL>
                    <a:lnR>
                      <a:noFill/>
                    </a:lnR>
                    <a:lnT w="12700" cmpd="sng">
                      <a:solidFill>
                        <a:srgbClr val="000000"/>
                      </a:solidFill>
                      <a:prstDash val="solid"/>
                    </a:lnT>
                    <a:lnB>
                      <a:noFill/>
                    </a:lnB>
                    <a:noFill/>
                  </a:tcPr>
                </a:tc>
                <a:tc>
                  <a:txBody>
                    <a:bodyPr/>
                    <a:lstStyle/>
                    <a:p>
                      <a:endParaRPr sz="100" dirty="0"/>
                    </a:p>
                  </a:txBody>
                  <a:tcPr marL="0" marR="0" marT="0" marB="0" anchor="b">
                    <a:lnL>
                      <a:noFill/>
                    </a:lnL>
                    <a:lnR>
                      <a:noFill/>
                    </a:lnR>
                    <a:lnT>
                      <a:noFill/>
                    </a:lnT>
                    <a:lnB>
                      <a:noFill/>
                    </a:lnB>
                    <a:noFill/>
                  </a:tcPr>
                </a:tc>
                <a:tc gridSpan="2">
                  <a:txBody>
                    <a:bodyPr/>
                    <a:lstStyle/>
                    <a:p>
                      <a:endParaRPr sz="100" dirty="0"/>
                    </a:p>
                  </a:txBody>
                  <a:tcPr marL="0" marR="0" marT="0" marB="0" anchor="b">
                    <a:lnL>
                      <a:noFill/>
                    </a:lnL>
                    <a:lnR>
                      <a:noFill/>
                    </a:lnR>
                    <a:lnT>
                      <a:noFill/>
                    </a:lnT>
                    <a:lnB>
                      <a:noFill/>
                    </a:lnB>
                    <a:noFill/>
                  </a:tcPr>
                </a:tc>
                <a:tc hMerge="1">
                  <a:txBody>
                    <a:bodyPr/>
                    <a:lstStyle/>
                    <a:p>
                      <a:endParaRPr sz="100" dirty="0"/>
                    </a:p>
                  </a:txBody>
                  <a:tcPr marL="0" marR="0" marT="0" marB="0" anchor="b">
                    <a:lnL>
                      <a:noFill/>
                    </a:lnL>
                    <a:lnR>
                      <a:noFill/>
                    </a:lnR>
                    <a:lnT>
                      <a:noFill/>
                    </a:lnT>
                    <a:lnB>
                      <a:noFill/>
                    </a:lnB>
                    <a:noFill/>
                  </a:tcPr>
                </a:tc>
                <a:tc>
                  <a:txBody>
                    <a:bodyPr/>
                    <a:lstStyle/>
                    <a:p>
                      <a:endParaRPr sz="100" dirty="0"/>
                    </a:p>
                  </a:txBody>
                  <a:tcPr marL="0" marR="0" marT="0" marB="0" anchor="b">
                    <a:lnL>
                      <a:noFill/>
                    </a:lnL>
                    <a:lnR>
                      <a:noFill/>
                    </a:lnR>
                    <a:lnT>
                      <a:noFill/>
                    </a:lnT>
                    <a:lnB>
                      <a:noFill/>
                    </a:lnB>
                    <a:noFill/>
                  </a:tcPr>
                </a:tc>
                <a:extLst>
                  <a:ext uri="{0D108BD9-81ED-4DB2-BD59-A6C34878D82A}">
                    <a16:rowId xmlns:a16="http://schemas.microsoft.com/office/drawing/2014/main" val="10016"/>
                  </a:ext>
                </a:extLst>
              </a:tr>
            </a:tbl>
          </a:graphicData>
        </a:graphic>
      </p:graphicFrame>
      <p:sp>
        <p:nvSpPr>
          <p:cNvPr id="6" name="Rectangle 5"/>
          <p:cNvSpPr/>
          <p:nvPr/>
        </p:nvSpPr>
        <p:spPr>
          <a:xfrm>
            <a:off x="952500" y="5220335"/>
            <a:ext cx="3662172" cy="251333"/>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wrap="square" lIns="63500" tIns="63500" rIns="63500" bIns="63500" rtlCol="0" anchor="t"/>
          <a:lstStyle/>
          <a:p>
            <a:pPr algn="l">
              <a:lnSpc>
                <a:spcPct val="100000"/>
              </a:lnSpc>
              <a:spcBef>
                <a:spcPts val="360"/>
              </a:spcBef>
            </a:pPr>
            <a:r>
              <a:rPr sz="600" b="0" i="0">
                <a:solidFill>
                  <a:srgbClr val="000000"/>
                </a:solidFill>
                <a:latin typeface="Arial"/>
              </a:rPr>
              <a:t>   Note: Actuals may not foot due to rounding</a:t>
            </a:r>
          </a:p>
          <a:p>
            <a:pPr algn="l">
              <a:lnSpc>
                <a:spcPct val="100000"/>
              </a:lnSpc>
            </a:pPr>
            <a:endParaRPr sz="600" b="0" i="0">
              <a:solidFill>
                <a:srgbClr val="000000"/>
              </a:solidFill>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6698</Words>
  <Application>Microsoft Office PowerPoint</Application>
  <PresentationFormat>On-screen Show (4:3)</PresentationFormat>
  <Paragraphs>2864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Ismail Ozuturk</dc:creator>
  <cp:keywords/>
  <dc:description>generated using python-pptx</dc:description>
  <cp:lastModifiedBy>Ismail Ozuturk</cp:lastModifiedBy>
  <cp:revision>6</cp:revision>
  <dcterms:created xsi:type="dcterms:W3CDTF">2013-01-27T09:14:16Z</dcterms:created>
  <dcterms:modified xsi:type="dcterms:W3CDTF">2020-02-27T20:28:33Z</dcterms:modified>
  <cp:category/>
</cp:coreProperties>
</file>