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4" r:id="rId3"/>
    <p:sldId id="295" r:id="rId4"/>
    <p:sldId id="319" r:id="rId5"/>
    <p:sldId id="261" r:id="rId6"/>
    <p:sldId id="283" r:id="rId7"/>
    <p:sldId id="311" r:id="rId8"/>
    <p:sldId id="278" r:id="rId9"/>
    <p:sldId id="265" r:id="rId10"/>
    <p:sldId id="404" r:id="rId11"/>
    <p:sldId id="302" r:id="rId12"/>
    <p:sldId id="303" r:id="rId13"/>
    <p:sldId id="304" r:id="rId14"/>
    <p:sldId id="313" r:id="rId15"/>
    <p:sldId id="312" r:id="rId16"/>
    <p:sldId id="314" r:id="rId17"/>
    <p:sldId id="316" r:id="rId18"/>
    <p:sldId id="266" r:id="rId19"/>
    <p:sldId id="315" r:id="rId20"/>
    <p:sldId id="405" r:id="rId21"/>
    <p:sldId id="280" r:id="rId22"/>
    <p:sldId id="306" r:id="rId23"/>
    <p:sldId id="276" r:id="rId24"/>
    <p:sldId id="307" r:id="rId25"/>
    <p:sldId id="279" r:id="rId26"/>
    <p:sldId id="403" r:id="rId27"/>
    <p:sldId id="269" r:id="rId28"/>
    <p:sldId id="268" r:id="rId29"/>
    <p:sldId id="317" r:id="rId30"/>
    <p:sldId id="308" r:id="rId31"/>
    <p:sldId id="292" r:id="rId32"/>
    <p:sldId id="402" r:id="rId33"/>
    <p:sldId id="318" r:id="rId34"/>
    <p:sldId id="399"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arrus" initials="MB" lastIdx="1" clrIdx="0">
    <p:extLst>
      <p:ext uri="{19B8F6BF-5375-455C-9EA6-DF929625EA0E}">
        <p15:presenceInfo xmlns:p15="http://schemas.microsoft.com/office/powerpoint/2012/main" userId="S-1-5-21-484768663-404943671-3734799373-8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36F9"/>
    <a:srgbClr val="FFFF99"/>
    <a:srgbClr val="F3AB7A"/>
    <a:srgbClr val="FF00FF"/>
    <a:srgbClr val="65F343"/>
    <a:srgbClr val="DACDFB"/>
    <a:srgbClr val="FF9F9F"/>
    <a:srgbClr val="FF99FF"/>
    <a:srgbClr val="00FF00"/>
    <a:srgbClr val="E3F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29" y="566"/>
      </p:cViewPr>
      <p:guideLst/>
    </p:cSldViewPr>
  </p:slideViewPr>
  <p:notesTextViewPr>
    <p:cViewPr>
      <p:scale>
        <a:sx n="1" d="1"/>
        <a:sy n="1" d="1"/>
      </p:scale>
      <p:origin x="0" y="0"/>
    </p:cViewPr>
  </p:notesTextViewPr>
  <p:sorterViewPr>
    <p:cViewPr>
      <p:scale>
        <a:sx n="100" d="100"/>
        <a:sy n="100" d="100"/>
      </p:scale>
      <p:origin x="0" y="-48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invertIfNegative val="0"/>
          <c:dPt>
            <c:idx val="0"/>
            <c:invertIfNegative val="0"/>
            <c:bubble3D val="0"/>
            <c:spPr>
              <a:gradFill>
                <a:gsLst>
                  <a:gs pos="0">
                    <a:srgbClr val="0B36F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extLst>
              <c:ext xmlns:c16="http://schemas.microsoft.com/office/drawing/2014/chart" uri="{C3380CC4-5D6E-409C-BE32-E72D297353CC}">
                <c16:uniqueId val="{00000001-CC58-446D-A616-86C1929789A3}"/>
              </c:ext>
            </c:extLst>
          </c:dPt>
          <c:dPt>
            <c:idx val="1"/>
            <c:invertIfNegative val="0"/>
            <c:bubble3D val="0"/>
            <c:sp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extLst>
              <c:ext xmlns:c16="http://schemas.microsoft.com/office/drawing/2014/chart" uri="{C3380CC4-5D6E-409C-BE32-E72D297353CC}">
                <c16:uniqueId val="{00000002-CC58-446D-A616-86C1929789A3}"/>
              </c:ext>
            </c:extLst>
          </c:dPt>
          <c:dPt>
            <c:idx val="2"/>
            <c:invertIfNegative val="0"/>
            <c:bubble3D val="0"/>
            <c:sp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extLst>
              <c:ext xmlns:c16="http://schemas.microsoft.com/office/drawing/2014/chart" uri="{C3380CC4-5D6E-409C-BE32-E72D297353CC}">
                <c16:uniqueId val="{00000003-CC58-446D-A616-86C1929789A3}"/>
              </c:ext>
            </c:extLst>
          </c:dPt>
          <c:dPt>
            <c:idx val="3"/>
            <c:invertIfNegative val="0"/>
            <c:bubble3D val="0"/>
            <c:sp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extLst>
              <c:ext xmlns:c16="http://schemas.microsoft.com/office/drawing/2014/chart" uri="{C3380CC4-5D6E-409C-BE32-E72D297353CC}">
                <c16:uniqueId val="{00000004-CC58-446D-A616-86C1929789A3}"/>
              </c:ext>
            </c:extLst>
          </c:dPt>
          <c:cat>
            <c:strRef>
              <c:f>Sheet1!$A$45:$A$48</c:f>
              <c:strCache>
                <c:ptCount val="4"/>
                <c:pt idx="0">
                  <c:v>Mace</c:v>
                </c:pt>
                <c:pt idx="1">
                  <c:v>Guard Dog</c:v>
                </c:pt>
                <c:pt idx="2">
                  <c:v>Sabre</c:v>
                </c:pt>
                <c:pt idx="3">
                  <c:v>All Others</c:v>
                </c:pt>
              </c:strCache>
            </c:strRef>
          </c:cat>
          <c:val>
            <c:numRef>
              <c:f>Sheet1!$B$45:$B$48</c:f>
              <c:numCache>
                <c:formatCode>0.0%</c:formatCode>
                <c:ptCount val="4"/>
                <c:pt idx="0">
                  <c:v>0.79</c:v>
                </c:pt>
                <c:pt idx="1">
                  <c:v>0.3</c:v>
                </c:pt>
                <c:pt idx="2">
                  <c:v>0.28000000000000003</c:v>
                </c:pt>
                <c:pt idx="3">
                  <c:v>0.16</c:v>
                </c:pt>
              </c:numCache>
            </c:numRef>
          </c:val>
          <c:extLst>
            <c:ext xmlns:c16="http://schemas.microsoft.com/office/drawing/2014/chart" uri="{C3380CC4-5D6E-409C-BE32-E72D297353CC}">
              <c16:uniqueId val="{00000000-CC58-446D-A616-86C1929789A3}"/>
            </c:ext>
          </c:extLst>
        </c:ser>
        <c:dLbls>
          <c:showLegendKey val="0"/>
          <c:showVal val="0"/>
          <c:showCatName val="0"/>
          <c:showSerName val="0"/>
          <c:showPercent val="0"/>
          <c:showBubbleSize val="0"/>
        </c:dLbls>
        <c:gapWidth val="150"/>
        <c:gapDepth val="0"/>
        <c:shape val="box"/>
        <c:axId val="405287056"/>
        <c:axId val="405288696"/>
        <c:axId val="0"/>
      </c:bar3DChart>
      <c:catAx>
        <c:axId val="405287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ro" panose="020B0604030504040204" pitchFamily="34" charset="0"/>
                <a:ea typeface="+mn-ea"/>
                <a:cs typeface="+mn-cs"/>
              </a:defRPr>
            </a:pPr>
            <a:endParaRPr lang="en-US"/>
          </a:p>
        </c:txPr>
        <c:crossAx val="405288696"/>
        <c:crosses val="autoZero"/>
        <c:auto val="1"/>
        <c:lblAlgn val="ctr"/>
        <c:lblOffset val="100"/>
        <c:noMultiLvlLbl val="0"/>
      </c:catAx>
      <c:valAx>
        <c:axId val="40528869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solidFill>
            <a:schemeClr val="tx1">
              <a:alpha val="0"/>
            </a:schemeClr>
          </a:solid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ro" panose="020B0604030504040204" pitchFamily="34" charset="0"/>
                <a:ea typeface="+mn-ea"/>
                <a:cs typeface="+mn-cs"/>
              </a:defRPr>
            </a:pPr>
            <a:endParaRPr lang="en-US"/>
          </a:p>
        </c:txPr>
        <c:crossAx val="40528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a:gsLst>
                <a:gs pos="100000">
                  <a:schemeClr val="accent1">
                    <a:alpha val="0"/>
                  </a:schemeClr>
                </a:gs>
                <a:gs pos="50000">
                  <a:schemeClr val="accent1"/>
                </a:gs>
              </a:gsLst>
              <a:lin ang="5400000" scaled="0"/>
            </a:gradFill>
            <a:ln>
              <a:noFill/>
            </a:ln>
            <a:effectLst/>
            <a:sp3d/>
          </c:spPr>
          <c:invertIfNegative val="0"/>
          <c:cat>
            <c:strRef>
              <c:f>Sheet1!$A$29:$A$31</c:f>
              <c:strCache>
                <c:ptCount val="3"/>
                <c:pt idx="0">
                  <c:v>Amazon</c:v>
                </c:pt>
                <c:pt idx="1">
                  <c:v>Google</c:v>
                </c:pt>
                <c:pt idx="2">
                  <c:v>ww.mace.com</c:v>
                </c:pt>
              </c:strCache>
            </c:strRef>
          </c:cat>
          <c:val>
            <c:numRef>
              <c:f>Sheet1!$B$29:$B$31</c:f>
              <c:numCache>
                <c:formatCode>_(* #,##0_);_(* \(#,##0\);_(* "-"??_);_(@_)</c:formatCode>
                <c:ptCount val="3"/>
                <c:pt idx="0">
                  <c:v>100000</c:v>
                </c:pt>
                <c:pt idx="1">
                  <c:v>65000</c:v>
                </c:pt>
                <c:pt idx="2">
                  <c:v>20000</c:v>
                </c:pt>
              </c:numCache>
            </c:numRef>
          </c:val>
          <c:extLst>
            <c:ext xmlns:c16="http://schemas.microsoft.com/office/drawing/2014/chart" uri="{C3380CC4-5D6E-409C-BE32-E72D297353CC}">
              <c16:uniqueId val="{00000000-159F-4C3A-A4AC-1C15B92272C2}"/>
            </c:ext>
          </c:extLst>
        </c:ser>
        <c:dLbls>
          <c:showLegendKey val="0"/>
          <c:showVal val="0"/>
          <c:showCatName val="0"/>
          <c:showSerName val="0"/>
          <c:showPercent val="0"/>
          <c:showBubbleSize val="0"/>
        </c:dLbls>
        <c:gapWidth val="150"/>
        <c:gapDepth val="0"/>
        <c:shape val="box"/>
        <c:axId val="848383088"/>
        <c:axId val="848376200"/>
        <c:axId val="0"/>
      </c:bar3DChart>
      <c:catAx>
        <c:axId val="848383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lumMod val="50000"/>
                  </a:schemeClr>
                </a:solidFill>
                <a:latin typeface="Verdana Pro" panose="020B0604030504040204" pitchFamily="34" charset="0"/>
                <a:ea typeface="+mn-ea"/>
                <a:cs typeface="+mn-cs"/>
              </a:defRPr>
            </a:pPr>
            <a:endParaRPr lang="en-US"/>
          </a:p>
        </c:txPr>
        <c:crossAx val="848376200"/>
        <c:crosses val="autoZero"/>
        <c:auto val="1"/>
        <c:lblAlgn val="ctr"/>
        <c:lblOffset val="100"/>
        <c:noMultiLvlLbl val="0"/>
      </c:catAx>
      <c:valAx>
        <c:axId val="848376200"/>
        <c:scaling>
          <c:orientation val="minMax"/>
        </c:scaling>
        <c:delete val="0"/>
        <c:axPos val="l"/>
        <c:majorGridlines>
          <c:spPr>
            <a:ln w="9525" cap="flat" cmpd="sng" algn="ctr">
              <a:solidFill>
                <a:schemeClr val="tx1">
                  <a:lumMod val="5000"/>
                  <a:lumOff val="9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lumMod val="50000"/>
                  </a:schemeClr>
                </a:solidFill>
                <a:latin typeface="Verdana Pro" panose="020B0604030504040204" pitchFamily="34" charset="0"/>
                <a:ea typeface="+mn-ea"/>
                <a:cs typeface="+mn-cs"/>
              </a:defRPr>
            </a:pPr>
            <a:endParaRPr lang="en-US"/>
          </a:p>
        </c:txPr>
        <c:crossAx val="84838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477-4089-A549-E393587C8E1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477-4089-A549-E393587C8E14}"/>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477-4089-A549-E393587C8E1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477-4089-A549-E393587C8E1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477-4089-A549-E393587C8E1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1477-4089-A549-E393587C8E14}"/>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477-4089-A549-E393587C8E14}"/>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1477-4089-A549-E393587C8E14}"/>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1477-4089-A549-E393587C8E14}"/>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1477-4089-A549-E393587C8E14}"/>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477-4089-A549-E393587C8E14}"/>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1477-4089-A549-E393587C8E1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Verdana Pro" panose="020B060403050404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Retail</c:v>
                </c:pt>
                <c:pt idx="1">
                  <c:v>Private Label</c:v>
                </c:pt>
                <c:pt idx="2">
                  <c:v>e-commerce</c:v>
                </c:pt>
                <c:pt idx="3">
                  <c:v>International</c:v>
                </c:pt>
                <c:pt idx="4">
                  <c:v>Law Enforcement</c:v>
                </c:pt>
                <c:pt idx="5">
                  <c:v>Other</c:v>
                </c:pt>
              </c:strCache>
            </c:strRef>
          </c:cat>
          <c:val>
            <c:numRef>
              <c:f>Sheet1!$B$1:$B$6</c:f>
              <c:numCache>
                <c:formatCode>0.0%</c:formatCode>
                <c:ptCount val="6"/>
                <c:pt idx="0">
                  <c:v>0.5</c:v>
                </c:pt>
                <c:pt idx="1">
                  <c:v>0.25</c:v>
                </c:pt>
                <c:pt idx="2">
                  <c:v>0.125</c:v>
                </c:pt>
                <c:pt idx="3">
                  <c:v>8.3000000000000004E-2</c:v>
                </c:pt>
                <c:pt idx="4">
                  <c:v>2.1000000000000001E-2</c:v>
                </c:pt>
                <c:pt idx="5">
                  <c:v>2.1000000000000001E-2</c:v>
                </c:pt>
              </c:numCache>
            </c:numRef>
          </c:val>
          <c:extLst>
            <c:ext xmlns:c16="http://schemas.microsoft.com/office/drawing/2014/chart" uri="{C3380CC4-5D6E-409C-BE32-E72D297353CC}">
              <c16:uniqueId val="{0000000C-1477-4089-A549-E393587C8E1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5-20T14:57:32.486"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0F77A-07E4-4DFD-8B55-82EBBC019E3B}" type="datetimeFigureOut">
              <a:rPr lang="en-US" smtClean="0"/>
              <a:t>5/20/2020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B6628-8F5E-45AE-9A2F-C0AD2D253DC3}" type="slidenum">
              <a:rPr lang="en-US" smtClean="0"/>
              <a:t>‹#›</a:t>
            </a:fld>
            <a:endParaRPr lang="en-US" dirty="0"/>
          </a:p>
        </p:txBody>
      </p:sp>
    </p:spTree>
    <p:extLst>
      <p:ext uri="{BB962C8B-B14F-4D97-AF65-F5344CB8AC3E}">
        <p14:creationId xmlns:p14="http://schemas.microsoft.com/office/powerpoint/2010/main" val="165412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6C8C-15FC-44B6-822A-661A23794BCB}" type="slidenum">
              <a:rPr lang="en-US" smtClean="0"/>
              <a:pPr/>
              <a:t>10</a:t>
            </a:fld>
            <a:endParaRPr lang="en-US" dirty="0"/>
          </a:p>
        </p:txBody>
      </p:sp>
    </p:spTree>
    <p:extLst>
      <p:ext uri="{BB962C8B-B14F-4D97-AF65-F5344CB8AC3E}">
        <p14:creationId xmlns:p14="http://schemas.microsoft.com/office/powerpoint/2010/main" val="393933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6C8C-15FC-44B6-822A-661A23794BCB}" type="slidenum">
              <a:rPr lang="en-US" smtClean="0"/>
              <a:pPr/>
              <a:t>20</a:t>
            </a:fld>
            <a:endParaRPr lang="en-US" dirty="0"/>
          </a:p>
        </p:txBody>
      </p:sp>
    </p:spTree>
    <p:extLst>
      <p:ext uri="{BB962C8B-B14F-4D97-AF65-F5344CB8AC3E}">
        <p14:creationId xmlns:p14="http://schemas.microsoft.com/office/powerpoint/2010/main" val="415927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6C8C-15FC-44B6-822A-661A23794BCB}" type="slidenum">
              <a:rPr lang="en-US" smtClean="0"/>
              <a:pPr/>
              <a:t>26</a:t>
            </a:fld>
            <a:endParaRPr lang="en-US" dirty="0"/>
          </a:p>
        </p:txBody>
      </p:sp>
    </p:spTree>
    <p:extLst>
      <p:ext uri="{BB962C8B-B14F-4D97-AF65-F5344CB8AC3E}">
        <p14:creationId xmlns:p14="http://schemas.microsoft.com/office/powerpoint/2010/main" val="218378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6C8C-15FC-44B6-822A-661A23794BCB}" type="slidenum">
              <a:rPr lang="en-US" smtClean="0"/>
              <a:pPr/>
              <a:t>32</a:t>
            </a:fld>
            <a:endParaRPr lang="en-US" dirty="0"/>
          </a:p>
        </p:txBody>
      </p:sp>
    </p:spTree>
    <p:extLst>
      <p:ext uri="{BB962C8B-B14F-4D97-AF65-F5344CB8AC3E}">
        <p14:creationId xmlns:p14="http://schemas.microsoft.com/office/powerpoint/2010/main" val="282456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66C8C-15FC-44B6-822A-661A23794BCB}" type="slidenum">
              <a:rPr lang="en-US" smtClean="0"/>
              <a:pPr/>
              <a:t>34</a:t>
            </a:fld>
            <a:endParaRPr lang="en-US" dirty="0"/>
          </a:p>
        </p:txBody>
      </p:sp>
    </p:spTree>
    <p:extLst>
      <p:ext uri="{BB962C8B-B14F-4D97-AF65-F5344CB8AC3E}">
        <p14:creationId xmlns:p14="http://schemas.microsoft.com/office/powerpoint/2010/main" val="414701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9020-2308-5448-9F78-36D6953DC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232127-1A93-5740-9372-DB698D0271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3F5A92-7E7E-1D49-B7D5-F2C137140156}"/>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5" name="Footer Placeholder 4">
            <a:extLst>
              <a:ext uri="{FF2B5EF4-FFF2-40B4-BE49-F238E27FC236}">
                <a16:creationId xmlns:a16="http://schemas.microsoft.com/office/drawing/2014/main" id="{4D8AAE98-0B6F-AE41-9B22-7A48330ED0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D70551-0AC9-9843-999E-87D9A50F8B70}"/>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248462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6CC1-3CD0-4347-A551-AB9D3606A9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2C1357-4C24-7443-AEC9-5D091B3A5D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84F21-6EDD-594B-950A-D4BFF067480E}"/>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5" name="Footer Placeholder 4">
            <a:extLst>
              <a:ext uri="{FF2B5EF4-FFF2-40B4-BE49-F238E27FC236}">
                <a16:creationId xmlns:a16="http://schemas.microsoft.com/office/drawing/2014/main" id="{727DEA24-1C73-054F-A109-3D97CF85C8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A28C7E-5681-9941-A2DA-739EB15222A2}"/>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375838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0F292-6A72-EE4A-8C02-3667702D5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074EF9-CBC5-DA4C-846C-E0361F341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80885-FE1F-394B-9CCE-530438F3CC7B}"/>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5" name="Footer Placeholder 4">
            <a:extLst>
              <a:ext uri="{FF2B5EF4-FFF2-40B4-BE49-F238E27FC236}">
                <a16:creationId xmlns:a16="http://schemas.microsoft.com/office/drawing/2014/main" id="{25D1FF9C-1BB7-0942-9E3B-6BFBE2E338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831550-A24C-1245-AF80-1FCF5A40B454}"/>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238779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D306-D8EB-4A49-9C02-E7C9F2220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EAB07-9F35-C04D-B168-1B65C40B11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01CA8-AFCC-7348-89CB-AD0B03D6B40D}"/>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5" name="Footer Placeholder 4">
            <a:extLst>
              <a:ext uri="{FF2B5EF4-FFF2-40B4-BE49-F238E27FC236}">
                <a16:creationId xmlns:a16="http://schemas.microsoft.com/office/drawing/2014/main" id="{2729DD15-DCFD-7348-BFA6-D05D08A4EB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2A89B1-07B8-EB47-B0FB-1148B740B1C1}"/>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333642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F751-F1B2-A347-B8E5-27A4C038BA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E69B2-9F0B-294C-868D-73E09DAE8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BE4301-9FE8-1342-9153-419E9E732BA7}"/>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5" name="Footer Placeholder 4">
            <a:extLst>
              <a:ext uri="{FF2B5EF4-FFF2-40B4-BE49-F238E27FC236}">
                <a16:creationId xmlns:a16="http://schemas.microsoft.com/office/drawing/2014/main" id="{DE477C87-167B-8947-90E4-54FD9C134B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A2CDB-D62C-B642-90FD-656A8E205247}"/>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423001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2061-AFFF-8E48-8578-B18CE3C70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20B2C-9B9B-5E40-8522-E100758C3F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E1D98-C033-7F48-8F31-5127233961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93DCC4-B50F-0944-81A8-83CA9CC9D4F8}"/>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6" name="Footer Placeholder 5">
            <a:extLst>
              <a:ext uri="{FF2B5EF4-FFF2-40B4-BE49-F238E27FC236}">
                <a16:creationId xmlns:a16="http://schemas.microsoft.com/office/drawing/2014/main" id="{C03E1DCA-5520-5D40-9AC4-7EEF09E79D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0FFE40-9C13-BB49-93FA-50BDABAEF033}"/>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357692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E32C-FB05-2A42-A486-7BB582F4B4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D45C3C-7FAA-9744-B7FA-DE736EB44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A8AF4-9A7F-934C-B111-0EBCFFD8DB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4444BE-9579-F74E-A7E8-FB3A3376C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5E8D8-47A0-AD41-AD3D-81005053F0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189928-767F-3844-9884-CECE5AB64B64}"/>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8" name="Footer Placeholder 7">
            <a:extLst>
              <a:ext uri="{FF2B5EF4-FFF2-40B4-BE49-F238E27FC236}">
                <a16:creationId xmlns:a16="http://schemas.microsoft.com/office/drawing/2014/main" id="{AC0F023A-273F-8340-8082-1A4843446B1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DFFB77-7343-DA42-9367-F5C6385A0F5D}"/>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157475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6533-DB2D-854F-8783-5269CCA546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293067-9975-394C-AB01-0ACD4C193C7A}"/>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4" name="Footer Placeholder 3">
            <a:extLst>
              <a:ext uri="{FF2B5EF4-FFF2-40B4-BE49-F238E27FC236}">
                <a16:creationId xmlns:a16="http://schemas.microsoft.com/office/drawing/2014/main" id="{71CC9C22-3714-BF4F-B432-35E296732E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48AE29-4EC2-4F4E-9C80-05075C18E7DB}"/>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147748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5701A-CB1E-4C43-A6FD-C372ED6305CF}"/>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3" name="Footer Placeholder 2">
            <a:extLst>
              <a:ext uri="{FF2B5EF4-FFF2-40B4-BE49-F238E27FC236}">
                <a16:creationId xmlns:a16="http://schemas.microsoft.com/office/drawing/2014/main" id="{158F6109-6962-AD46-A99C-725717CF40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0495C0-12FB-BF43-969F-AC03402B62E2}"/>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75578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9D8F-F9E0-764A-AF14-8387199FC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A92348-9CD9-2D43-82B9-F3ACA12F31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E0D6EF-D29E-874A-8D84-939AF09EE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B7D8A3-3CA6-4B43-B1F9-DA1A579026E1}"/>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6" name="Footer Placeholder 5">
            <a:extLst>
              <a:ext uri="{FF2B5EF4-FFF2-40B4-BE49-F238E27FC236}">
                <a16:creationId xmlns:a16="http://schemas.microsoft.com/office/drawing/2014/main" id="{0BBEF216-0D2E-AF43-87E9-F8A9B81A8D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43B6CB-A96D-2D42-9FA0-90FBE062AC13}"/>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24232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EA5-EB0F-174B-8202-F6941A96F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57DEE7-91B4-4F48-9F75-0E608978C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D90F08-193B-FD49-99FA-7230EC6A7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BD75A-CE30-C746-B3B5-85D3F040A939}"/>
              </a:ext>
            </a:extLst>
          </p:cNvPr>
          <p:cNvSpPr>
            <a:spLocks noGrp="1"/>
          </p:cNvSpPr>
          <p:nvPr>
            <p:ph type="dt" sz="half" idx="10"/>
          </p:nvPr>
        </p:nvSpPr>
        <p:spPr/>
        <p:txBody>
          <a:bodyPr/>
          <a:lstStyle/>
          <a:p>
            <a:fld id="{6D05E50E-A4E6-7A44-9278-44FD7589D00D}" type="datetimeFigureOut">
              <a:rPr lang="en-US" smtClean="0"/>
              <a:t>5/20/2020</a:t>
            </a:fld>
            <a:endParaRPr lang="en-US" dirty="0"/>
          </a:p>
        </p:txBody>
      </p:sp>
      <p:sp>
        <p:nvSpPr>
          <p:cNvPr id="6" name="Footer Placeholder 5">
            <a:extLst>
              <a:ext uri="{FF2B5EF4-FFF2-40B4-BE49-F238E27FC236}">
                <a16:creationId xmlns:a16="http://schemas.microsoft.com/office/drawing/2014/main" id="{C871BE6A-13A8-B947-9D57-98865F168E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ECC481-8319-7848-9DCE-9A5B75F44541}"/>
              </a:ext>
            </a:extLst>
          </p:cNvPr>
          <p:cNvSpPr>
            <a:spLocks noGrp="1"/>
          </p:cNvSpPr>
          <p:nvPr>
            <p:ph type="sldNum" sz="quarter" idx="12"/>
          </p:nvPr>
        </p:nvSpPr>
        <p:spPr/>
        <p:txBody>
          <a:bodyPr/>
          <a:lstStyle/>
          <a:p>
            <a:fld id="{96F54904-8803-9E46-8D0A-BE531C0F5917}" type="slidenum">
              <a:rPr lang="en-US" smtClean="0"/>
              <a:t>‹#›</a:t>
            </a:fld>
            <a:endParaRPr lang="en-US" dirty="0"/>
          </a:p>
        </p:txBody>
      </p:sp>
    </p:spTree>
    <p:extLst>
      <p:ext uri="{BB962C8B-B14F-4D97-AF65-F5344CB8AC3E}">
        <p14:creationId xmlns:p14="http://schemas.microsoft.com/office/powerpoint/2010/main" val="359876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B73153-BE70-6C40-A2E9-F6033E9C5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85E0D-0F1E-A94B-9247-4E2AFC701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76F36-0D0D-9043-8620-71F3B2621D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5E50E-A4E6-7A44-9278-44FD7589D00D}" type="datetimeFigureOut">
              <a:rPr lang="en-US" smtClean="0"/>
              <a:t>5/20/2020</a:t>
            </a:fld>
            <a:endParaRPr lang="en-US" dirty="0"/>
          </a:p>
        </p:txBody>
      </p:sp>
      <p:sp>
        <p:nvSpPr>
          <p:cNvPr id="5" name="Footer Placeholder 4">
            <a:extLst>
              <a:ext uri="{FF2B5EF4-FFF2-40B4-BE49-F238E27FC236}">
                <a16:creationId xmlns:a16="http://schemas.microsoft.com/office/drawing/2014/main" id="{ECFEBAE9-E96C-C740-8252-799959DDA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A35E4F-A06B-284A-9A06-806920019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4904-8803-9E46-8D0A-BE531C0F5917}" type="slidenum">
              <a:rPr lang="en-US" smtClean="0"/>
              <a:t>‹#›</a:t>
            </a:fld>
            <a:endParaRPr lang="en-US" dirty="0"/>
          </a:p>
        </p:txBody>
      </p:sp>
    </p:spTree>
    <p:extLst>
      <p:ext uri="{BB962C8B-B14F-4D97-AF65-F5344CB8AC3E}">
        <p14:creationId xmlns:p14="http://schemas.microsoft.com/office/powerpoint/2010/main" val="27744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comments" Target="../comments/comment1.xml"/><Relationship Id="rId4" Type="http://schemas.openxmlformats.org/officeDocument/2006/relationships/image" Target="../media/image19.jpeg"/><Relationship Id="rId9"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ac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48EB8D5-6433-4E45-9C3C-691A658F315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120479" y="1600497"/>
            <a:ext cx="9951041" cy="3657005"/>
          </a:xfrm>
          <a:prstGeom prst="rect">
            <a:avLst/>
          </a:prstGeom>
          <a:noFill/>
        </p:spPr>
      </p:pic>
      <p:sp>
        <p:nvSpPr>
          <p:cNvPr id="2" name="TextBox 1">
            <a:extLst>
              <a:ext uri="{FF2B5EF4-FFF2-40B4-BE49-F238E27FC236}">
                <a16:creationId xmlns:a16="http://schemas.microsoft.com/office/drawing/2014/main" id="{76D8C0A2-C3E6-4F56-A85A-FB6EFD90CA10}"/>
              </a:ext>
            </a:extLst>
          </p:cNvPr>
          <p:cNvSpPr txBox="1"/>
          <p:nvPr/>
        </p:nvSpPr>
        <p:spPr>
          <a:xfrm>
            <a:off x="2566218" y="5742239"/>
            <a:ext cx="7059562" cy="369332"/>
          </a:xfrm>
          <a:prstGeom prst="rect">
            <a:avLst/>
          </a:prstGeom>
          <a:noFill/>
        </p:spPr>
        <p:txBody>
          <a:bodyPr wrap="square" rtlCol="0">
            <a:spAutoFit/>
          </a:bodyPr>
          <a:lstStyle/>
          <a:p>
            <a:r>
              <a:rPr lang="en-US" dirty="0"/>
              <a:t>Planet MicroCap Showcase April 22, 2020 Gary E. Medved, CEO/President</a:t>
            </a:r>
          </a:p>
        </p:txBody>
      </p:sp>
    </p:spTree>
    <p:extLst>
      <p:ext uri="{BB962C8B-B14F-4D97-AF65-F5344CB8AC3E}">
        <p14:creationId xmlns:p14="http://schemas.microsoft.com/office/powerpoint/2010/main" val="64988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82738" y="76200"/>
            <a:ext cx="6223262" cy="851153"/>
          </a:xfrm>
        </p:spPr>
        <p:txBody>
          <a:bodyPr>
            <a:noAutofit/>
          </a:bodyPr>
          <a:lstStyle/>
          <a:p>
            <a:r>
              <a:rPr lang="en-US" sz="3200" b="1" i="1" cap="small" dirty="0">
                <a:solidFill>
                  <a:srgbClr val="0B36F9"/>
                </a:solidFill>
                <a:latin typeface="+mn-lt"/>
                <a:cs typeface="Times New Roman" panose="02020603050405020304" pitchFamily="18" charset="0"/>
              </a:rPr>
              <a:t>Logistics/Supply Chain advantages</a:t>
            </a:r>
          </a:p>
        </p:txBody>
      </p:sp>
      <p:sp>
        <p:nvSpPr>
          <p:cNvPr id="10" name="Slide Number Placeholder 9"/>
          <p:cNvSpPr>
            <a:spLocks noGrp="1"/>
          </p:cNvSpPr>
          <p:nvPr>
            <p:ph type="sldNum" sz="quarter" idx="12"/>
          </p:nvPr>
        </p:nvSpPr>
        <p:spPr/>
        <p:txBody>
          <a:bodyPr/>
          <a:lstStyle/>
          <a:p>
            <a:fld id="{8A14FC39-4B3D-411F-8C99-E3300F671729}" type="slidenum">
              <a:rPr lang="en-US" smtClean="0"/>
              <a:pPr/>
              <a:t>10</a:t>
            </a:fld>
            <a:endParaRPr lang="en-US" dirty="0"/>
          </a:p>
        </p:txBody>
      </p:sp>
      <p:sp>
        <p:nvSpPr>
          <p:cNvPr id="8" name="Date Placeholder 7"/>
          <p:cNvSpPr>
            <a:spLocks noGrp="1"/>
          </p:cNvSpPr>
          <p:nvPr>
            <p:ph type="dt" sz="half" idx="10"/>
          </p:nvPr>
        </p:nvSpPr>
        <p:spPr/>
        <p:txBody>
          <a:bodyPr/>
          <a:lstStyle/>
          <a:p>
            <a:fld id="{35ABD8BF-1AD4-4D85-8F04-38C6A60725CC}" type="datetime1">
              <a:rPr lang="en-US" smtClean="0"/>
              <a:pPr/>
              <a:t>5/20/2020</a:t>
            </a:fld>
            <a:endParaRPr lang="en-US" dirty="0"/>
          </a:p>
        </p:txBody>
      </p:sp>
      <p:sp>
        <p:nvSpPr>
          <p:cNvPr id="3" name="Rectangle 2">
            <a:extLst>
              <a:ext uri="{FF2B5EF4-FFF2-40B4-BE49-F238E27FC236}">
                <a16:creationId xmlns:a16="http://schemas.microsoft.com/office/drawing/2014/main" id="{AF423B6D-06EC-44E8-9188-B061D108B91F}"/>
              </a:ext>
            </a:extLst>
          </p:cNvPr>
          <p:cNvSpPr/>
          <p:nvPr/>
        </p:nvSpPr>
        <p:spPr>
          <a:xfrm>
            <a:off x="2573615" y="1258096"/>
            <a:ext cx="7326198" cy="6740307"/>
          </a:xfrm>
          <a:prstGeom prst="rect">
            <a:avLst/>
          </a:prstGeom>
        </p:spPr>
        <p:txBody>
          <a:bodyPr wrap="square">
            <a:spAutoFit/>
          </a:bodyPr>
          <a:lstStyle/>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rPr>
              <a:t>Mace has long history of foreign supply chain expertise, and established relationships with low cost, high expertise product sources in China (mainland), Taiwan, India, and Hong Kong</a:t>
            </a:r>
          </a:p>
          <a:p>
            <a:pPr marL="285750" indent="-285750">
              <a:buFont typeface="Arial" panose="020B0604020202020204" pitchFamily="34" charset="0"/>
              <a:buChar char="•"/>
            </a:pPr>
            <a:endParaRPr lang="en-US" sz="2000" dirty="0">
              <a:solidFill>
                <a:srgbClr val="424242"/>
              </a:solidFill>
            </a:endParaRPr>
          </a:p>
          <a:p>
            <a:pPr marL="285750" indent="-285750">
              <a:buFont typeface="Arial" panose="020B0604020202020204" pitchFamily="34" charset="0"/>
              <a:buChar char="•"/>
            </a:pPr>
            <a:r>
              <a:rPr lang="en-US" sz="2000" dirty="0">
                <a:solidFill>
                  <a:srgbClr val="424242"/>
                </a:solidFill>
              </a:rPr>
              <a:t>US raw materials can be sourced from a variety of vendors</a:t>
            </a:r>
          </a:p>
          <a:p>
            <a:pPr marL="285750" indent="-285750">
              <a:buFont typeface="Arial" panose="020B0604020202020204" pitchFamily="34" charset="0"/>
              <a:buChar char="•"/>
            </a:pPr>
            <a:endParaRPr lang="en-US" sz="2000" dirty="0">
              <a:solidFill>
                <a:srgbClr val="424242"/>
              </a:solidFill>
            </a:endParaRPr>
          </a:p>
          <a:p>
            <a:pPr marL="285750" indent="-285750">
              <a:buFont typeface="Arial" panose="020B0604020202020204" pitchFamily="34" charset="0"/>
              <a:buChar char="•"/>
            </a:pPr>
            <a:r>
              <a:rPr lang="en-US" sz="2000" dirty="0">
                <a:solidFill>
                  <a:srgbClr val="424242"/>
                </a:solidFill>
              </a:rPr>
              <a:t>Proprietary formulas and components</a:t>
            </a:r>
          </a:p>
          <a:p>
            <a:pPr marL="285750" indent="-285750">
              <a:buFont typeface="Arial" panose="020B0604020202020204" pitchFamily="34" charset="0"/>
              <a:buChar char="•"/>
            </a:pPr>
            <a:endParaRPr lang="en-US" sz="2000" dirty="0">
              <a:solidFill>
                <a:srgbClr val="424242"/>
              </a:solidFill>
            </a:endParaRPr>
          </a:p>
          <a:p>
            <a:pPr marL="285750" indent="-285750">
              <a:buFont typeface="Arial" panose="020B0604020202020204" pitchFamily="34" charset="0"/>
              <a:buChar char="•"/>
            </a:pPr>
            <a:r>
              <a:rPr lang="en-US" sz="2000" dirty="0">
                <a:solidFill>
                  <a:srgbClr val="424242"/>
                </a:solidFill>
              </a:rPr>
              <a:t>Significant In-house packaging and design expertise</a:t>
            </a:r>
          </a:p>
          <a:p>
            <a:pPr marL="285750" indent="-285750">
              <a:buFont typeface="Arial" panose="020B0604020202020204" pitchFamily="34" charset="0"/>
              <a:buChar char="•"/>
            </a:pPr>
            <a:endParaRPr lang="en-US" sz="2000" dirty="0">
              <a:solidFill>
                <a:srgbClr val="424242"/>
              </a:solidFill>
            </a:endParaRPr>
          </a:p>
          <a:p>
            <a:pPr marL="285750" indent="-285750">
              <a:buFont typeface="Arial" panose="020B0604020202020204" pitchFamily="34" charset="0"/>
              <a:buChar char="•"/>
            </a:pPr>
            <a:r>
              <a:rPr lang="en-US" sz="2000" dirty="0">
                <a:solidFill>
                  <a:srgbClr val="424242"/>
                </a:solidFill>
              </a:rPr>
              <a:t>Low cost manufacturing with plentiful sources of materials and labor</a:t>
            </a:r>
          </a:p>
          <a:p>
            <a:pPr marL="285750" indent="-285750">
              <a:buFont typeface="Arial" panose="020B0604020202020204" pitchFamily="34" charset="0"/>
              <a:buChar char="•"/>
            </a:pPr>
            <a:endParaRPr lang="en-US" sz="2000" dirty="0">
              <a:solidFill>
                <a:srgbClr val="424242"/>
              </a:solidFill>
            </a:endParaRPr>
          </a:p>
          <a:p>
            <a:pPr marL="285750" indent="-285750">
              <a:buFont typeface="Arial" panose="020B0604020202020204" pitchFamily="34" charset="0"/>
              <a:buChar char="•"/>
            </a:pPr>
            <a:r>
              <a:rPr lang="en-US" sz="2000" dirty="0">
                <a:solidFill>
                  <a:srgbClr val="424242"/>
                </a:solidFill>
              </a:rPr>
              <a:t>Manufacturing is not capital intensive, and low investment in manufacturing facilities (leased building/machinery)</a:t>
            </a: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endParaRPr lang="en-US" sz="1400" dirty="0">
              <a:solidFill>
                <a:srgbClr val="424242"/>
              </a:solidFill>
              <a:latin typeface="&amp;quot"/>
            </a:endParaRPr>
          </a:p>
          <a:p>
            <a:r>
              <a:rPr lang="en-US" sz="1400" dirty="0">
                <a:solidFill>
                  <a:srgbClr val="424242"/>
                </a:solidFill>
                <a:latin typeface="&amp;quot"/>
              </a:rPr>
              <a:t> </a:t>
            </a:r>
          </a:p>
          <a:p>
            <a:endParaRPr lang="en-US" sz="1400" dirty="0">
              <a:solidFill>
                <a:srgbClr val="424242"/>
              </a:solidFill>
              <a:latin typeface="&amp;quot"/>
            </a:endParaRPr>
          </a:p>
          <a:p>
            <a:r>
              <a:rPr lang="en-US" sz="1400" dirty="0">
                <a:solidFill>
                  <a:srgbClr val="424242"/>
                </a:solidFill>
                <a:latin typeface="&amp;quot"/>
              </a:rPr>
              <a:t> </a:t>
            </a:r>
          </a:p>
          <a:p>
            <a:r>
              <a:rPr lang="en-US" sz="1400" dirty="0">
                <a:solidFill>
                  <a:srgbClr val="424242"/>
                </a:solidFill>
                <a:latin typeface="&amp;quot"/>
              </a:rPr>
              <a:t>.</a:t>
            </a:r>
          </a:p>
        </p:txBody>
      </p:sp>
      <p:pic>
        <p:nvPicPr>
          <p:cNvPr id="2" name="Picture 1">
            <a:extLst>
              <a:ext uri="{FF2B5EF4-FFF2-40B4-BE49-F238E27FC236}">
                <a16:creationId xmlns:a16="http://schemas.microsoft.com/office/drawing/2014/main" id="{010AEC10-9EB8-4864-BB70-983BB9521607}"/>
              </a:ext>
            </a:extLst>
          </p:cNvPr>
          <p:cNvPicPr>
            <a:picLocks noChangeAspect="1"/>
          </p:cNvPicPr>
          <p:nvPr/>
        </p:nvPicPr>
        <p:blipFill>
          <a:blip r:embed="rId3"/>
          <a:stretch>
            <a:fillRect/>
          </a:stretch>
        </p:blipFill>
        <p:spPr>
          <a:xfrm>
            <a:off x="741226" y="324561"/>
            <a:ext cx="1993565" cy="768163"/>
          </a:xfrm>
          <a:prstGeom prst="rect">
            <a:avLst/>
          </a:prstGeom>
        </p:spPr>
      </p:pic>
    </p:spTree>
    <p:extLst>
      <p:ext uri="{BB962C8B-B14F-4D97-AF65-F5344CB8AC3E}">
        <p14:creationId xmlns:p14="http://schemas.microsoft.com/office/powerpoint/2010/main" val="369745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b="1" dirty="0">
                <a:solidFill>
                  <a:srgbClr val="0B36F9"/>
                </a:solidFill>
                <a:latin typeface="Verdana Pro" panose="020F0502020204030204" pitchFamily="34" charset="0"/>
              </a:rPr>
              <a:t>We are </a:t>
            </a:r>
            <a:r>
              <a:rPr lang="en-US" b="1" i="1" dirty="0">
                <a:solidFill>
                  <a:srgbClr val="0B36F9"/>
                </a:solidFill>
                <a:latin typeface="Verdana Pro" panose="020F0502020204030204" pitchFamily="34" charset="0"/>
              </a:rPr>
              <a:t>THE BRAND</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
        <p:nvSpPr>
          <p:cNvPr id="5" name="Content Placeholder 4">
            <a:extLst>
              <a:ext uri="{FF2B5EF4-FFF2-40B4-BE49-F238E27FC236}">
                <a16:creationId xmlns:a16="http://schemas.microsoft.com/office/drawing/2014/main" id="{FF3AC925-FBEB-0144-8002-D5ADAFBCD470}"/>
              </a:ext>
            </a:extLst>
          </p:cNvPr>
          <p:cNvSpPr>
            <a:spLocks noGrp="1"/>
          </p:cNvSpPr>
          <p:nvPr>
            <p:ph idx="1"/>
          </p:nvPr>
        </p:nvSpPr>
        <p:spPr/>
        <p:txBody>
          <a:bodyPr/>
          <a:lstStyle/>
          <a:p>
            <a:r>
              <a:rPr lang="en-US" dirty="0"/>
              <a:t>Iconic Brand with Superior Brand Name Recognition</a:t>
            </a:r>
          </a:p>
          <a:p>
            <a:pPr marL="0" indent="0">
              <a:buNone/>
            </a:pPr>
            <a:endParaRPr lang="en-US" sz="800" dirty="0"/>
          </a:p>
          <a:p>
            <a:pPr lvl="1"/>
            <a:r>
              <a:rPr lang="en-US" dirty="0"/>
              <a:t>80% Brand Name Recognition</a:t>
            </a:r>
          </a:p>
          <a:p>
            <a:pPr marL="457200" lvl="1" indent="0">
              <a:buNone/>
            </a:pPr>
            <a:endParaRPr lang="en-US" sz="800" dirty="0"/>
          </a:p>
          <a:p>
            <a:pPr lvl="1"/>
            <a:r>
              <a:rPr lang="en-US" dirty="0"/>
              <a:t>Leader in Search Terms</a:t>
            </a:r>
          </a:p>
          <a:p>
            <a:pPr marL="457200" lvl="1" indent="0">
              <a:buNone/>
            </a:pPr>
            <a:endParaRPr lang="en-US" sz="800" dirty="0"/>
          </a:p>
          <a:p>
            <a:r>
              <a:rPr lang="en-US" dirty="0"/>
              <a:t>Opportunity to License Brand Name</a:t>
            </a:r>
          </a:p>
          <a:p>
            <a:pPr marL="0" indent="0">
              <a:buNone/>
            </a:pPr>
            <a:endParaRPr lang="en-US" sz="800" dirty="0"/>
          </a:p>
          <a:p>
            <a:pPr lvl="1"/>
            <a:r>
              <a:rPr lang="en-US" dirty="0"/>
              <a:t>Safety Products </a:t>
            </a:r>
          </a:p>
          <a:p>
            <a:pPr marL="457200" lvl="1" indent="0">
              <a:buNone/>
            </a:pPr>
            <a:endParaRPr lang="en-US" sz="800" dirty="0"/>
          </a:p>
          <a:p>
            <a:pPr lvl="1"/>
            <a:r>
              <a:rPr lang="en-US" dirty="0"/>
              <a:t>Safety Technologies</a:t>
            </a:r>
          </a:p>
        </p:txBody>
      </p:sp>
    </p:spTree>
    <p:extLst>
      <p:ext uri="{BB962C8B-B14F-4D97-AF65-F5344CB8AC3E}">
        <p14:creationId xmlns:p14="http://schemas.microsoft.com/office/powerpoint/2010/main" val="274604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5400" dirty="0">
                <a:latin typeface="Verdana Pro" panose="020B0604030504040204" pitchFamily="34" charset="0"/>
              </a:rPr>
              <a:t>Favorable Climate for</a:t>
            </a:r>
          </a:p>
          <a:p>
            <a:pPr marL="0" indent="0" algn="ctr">
              <a:buNone/>
            </a:pPr>
            <a:r>
              <a:rPr lang="en-US" sz="5400" dirty="0">
                <a:latin typeface="Verdana Pro" panose="020B0604030504040204" pitchFamily="34" charset="0"/>
              </a:rPr>
              <a:t>Non-Lethal Personal Safety and Security Products</a:t>
            </a:r>
          </a:p>
        </p:txBody>
      </p:sp>
    </p:spTree>
    <p:extLst>
      <p:ext uri="{BB962C8B-B14F-4D97-AF65-F5344CB8AC3E}">
        <p14:creationId xmlns:p14="http://schemas.microsoft.com/office/powerpoint/2010/main" val="327170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b="1" dirty="0">
                <a:solidFill>
                  <a:srgbClr val="0B36F9"/>
                </a:solidFill>
                <a:latin typeface="Verdana Pro" panose="020F0502020204030204" pitchFamily="34" charset="0"/>
              </a:rPr>
              <a:t>Trends in the US</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
        <p:nvSpPr>
          <p:cNvPr id="5" name="Content Placeholder 4">
            <a:extLst>
              <a:ext uri="{FF2B5EF4-FFF2-40B4-BE49-F238E27FC236}">
                <a16:creationId xmlns:a16="http://schemas.microsoft.com/office/drawing/2014/main" id="{FF3AC925-FBEB-0144-8002-D5ADAFBCD470}"/>
              </a:ext>
            </a:extLst>
          </p:cNvPr>
          <p:cNvSpPr>
            <a:spLocks noGrp="1"/>
          </p:cNvSpPr>
          <p:nvPr>
            <p:ph idx="1"/>
          </p:nvPr>
        </p:nvSpPr>
        <p:spPr>
          <a:xfrm>
            <a:off x="1564558" y="1913994"/>
            <a:ext cx="9062884" cy="4351338"/>
          </a:xfrm>
        </p:spPr>
        <p:txBody>
          <a:bodyPr>
            <a:normAutofit fontScale="85000" lnSpcReduction="20000"/>
          </a:bodyPr>
          <a:lstStyle/>
          <a:p>
            <a:r>
              <a:rPr lang="en-US" dirty="0"/>
              <a:t>For the past 20 years 22-29% of US adults were victims of crime</a:t>
            </a:r>
          </a:p>
          <a:p>
            <a:pPr marL="0" indent="0">
              <a:buNone/>
            </a:pPr>
            <a:endParaRPr lang="en-US" sz="800" dirty="0"/>
          </a:p>
          <a:p>
            <a:pPr>
              <a:lnSpc>
                <a:spcPct val="120000"/>
              </a:lnSpc>
              <a:spcAft>
                <a:spcPts val="600"/>
              </a:spcAft>
            </a:pPr>
            <a:r>
              <a:rPr lang="en-US" dirty="0"/>
              <a:t>Every year nearly 10,000 women on college campuses are victims of forcible sex offenses</a:t>
            </a:r>
          </a:p>
          <a:p>
            <a:pPr marL="0" indent="0">
              <a:buNone/>
            </a:pPr>
            <a:endParaRPr lang="en-US" sz="800" dirty="0"/>
          </a:p>
          <a:p>
            <a:r>
              <a:rPr lang="en-US" dirty="0"/>
              <a:t>61% of women check the back seat of their car before driving away</a:t>
            </a:r>
          </a:p>
          <a:p>
            <a:pPr marL="0" indent="0">
              <a:buNone/>
            </a:pPr>
            <a:endParaRPr lang="en-US" sz="900" dirty="0"/>
          </a:p>
          <a:p>
            <a:r>
              <a:rPr lang="en-US" dirty="0"/>
              <a:t>31% of women avoid walking by boys or men</a:t>
            </a:r>
          </a:p>
          <a:p>
            <a:pPr marL="0" indent="0">
              <a:buNone/>
            </a:pPr>
            <a:endParaRPr lang="en-US" sz="900" dirty="0"/>
          </a:p>
          <a:p>
            <a:pPr>
              <a:lnSpc>
                <a:spcPct val="120000"/>
              </a:lnSpc>
            </a:pPr>
            <a:r>
              <a:rPr lang="en-US" dirty="0"/>
              <a:t>Nearly 20% of women using an online dating site are threatened with physical harm</a:t>
            </a:r>
          </a:p>
          <a:p>
            <a:pPr marL="0" indent="0">
              <a:buNone/>
            </a:pPr>
            <a:endParaRPr lang="en-US" sz="900" dirty="0"/>
          </a:p>
          <a:p>
            <a:r>
              <a:rPr lang="en-US" dirty="0"/>
              <a:t>And more…</a:t>
            </a:r>
          </a:p>
          <a:p>
            <a:endParaRPr lang="en-US" dirty="0"/>
          </a:p>
          <a:p>
            <a:endParaRPr lang="en-US" dirty="0"/>
          </a:p>
          <a:p>
            <a:pPr marL="0" indent="0">
              <a:buNone/>
            </a:pPr>
            <a:endParaRPr lang="en-US" sz="800" dirty="0"/>
          </a:p>
          <a:p>
            <a:pPr marL="0" indent="0">
              <a:buNone/>
            </a:pPr>
            <a:endParaRPr lang="en-US" dirty="0"/>
          </a:p>
        </p:txBody>
      </p:sp>
    </p:spTree>
    <p:extLst>
      <p:ext uri="{BB962C8B-B14F-4D97-AF65-F5344CB8AC3E}">
        <p14:creationId xmlns:p14="http://schemas.microsoft.com/office/powerpoint/2010/main" val="330562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b="1" dirty="0">
                <a:solidFill>
                  <a:srgbClr val="0B36F9"/>
                </a:solidFill>
                <a:latin typeface="Verdana Pro" panose="020F0502020204030204" pitchFamily="34" charset="0"/>
              </a:rPr>
              <a:t>Preferred PPD</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pic>
        <p:nvPicPr>
          <p:cNvPr id="9" name="Picture 8">
            <a:extLst>
              <a:ext uri="{FF2B5EF4-FFF2-40B4-BE49-F238E27FC236}">
                <a16:creationId xmlns:a16="http://schemas.microsoft.com/office/drawing/2014/main" id="{6EA288DA-F53B-0E47-BB9E-7D4895600A98}"/>
              </a:ext>
            </a:extLst>
          </p:cNvPr>
          <p:cNvPicPr>
            <a:picLocks noChangeAspect="1"/>
          </p:cNvPicPr>
          <p:nvPr/>
        </p:nvPicPr>
        <p:blipFill>
          <a:blip r:embed="rId3"/>
          <a:stretch>
            <a:fillRect/>
          </a:stretch>
        </p:blipFill>
        <p:spPr>
          <a:xfrm>
            <a:off x="1327150" y="1476182"/>
            <a:ext cx="9537700" cy="5250622"/>
          </a:xfrm>
          <a:prstGeom prst="rect">
            <a:avLst/>
          </a:prstGeom>
        </p:spPr>
      </p:pic>
    </p:spTree>
    <p:extLst>
      <p:ext uri="{BB962C8B-B14F-4D97-AF65-F5344CB8AC3E}">
        <p14:creationId xmlns:p14="http://schemas.microsoft.com/office/powerpoint/2010/main" val="387207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146050" y="1947470"/>
            <a:ext cx="11887200" cy="4021393"/>
          </a:xfrm>
        </p:spPr>
        <p:txBody>
          <a:bodyPr>
            <a:noAutofit/>
          </a:bodyPr>
          <a:lstStyle/>
          <a:p>
            <a:pPr algn="ctr"/>
            <a:r>
              <a:rPr lang="en-US" sz="7200" b="1" dirty="0">
                <a:solidFill>
                  <a:srgbClr val="0B36F9"/>
                </a:solidFill>
                <a:latin typeface="Verdana Pro" panose="020F0502020204030204" pitchFamily="34" charset="0"/>
              </a:rPr>
              <a:t>Make Our C</a:t>
            </a:r>
            <a:r>
              <a:rPr lang="en-US" sz="7200" b="1" dirty="0">
                <a:solidFill>
                  <a:srgbClr val="FF0000"/>
                </a:solidFill>
                <a:latin typeface="Verdana Pro" panose="020F0502020204030204" pitchFamily="34" charset="0"/>
              </a:rPr>
              <a:t>o</a:t>
            </a:r>
            <a:r>
              <a:rPr lang="en-US" sz="7200" b="1" dirty="0">
                <a:solidFill>
                  <a:srgbClr val="00B050"/>
                </a:solidFill>
                <a:latin typeface="Verdana Pro" panose="020F0502020204030204" pitchFamily="34" charset="0"/>
              </a:rPr>
              <a:t>m</a:t>
            </a:r>
            <a:r>
              <a:rPr lang="en-US" sz="7200" b="1" dirty="0">
                <a:solidFill>
                  <a:schemeClr val="accent2">
                    <a:lumMod val="75000"/>
                  </a:schemeClr>
                </a:solidFill>
                <a:latin typeface="Verdana Pro" panose="020F0502020204030204" pitchFamily="34" charset="0"/>
              </a:rPr>
              <a:t>m</a:t>
            </a:r>
            <a:r>
              <a:rPr lang="en-US" sz="7200" b="1" dirty="0">
                <a:solidFill>
                  <a:srgbClr val="F3AB7A"/>
                </a:solidFill>
                <a:latin typeface="Verdana Pro" panose="020F0502020204030204" pitchFamily="34" charset="0"/>
              </a:rPr>
              <a:t>u</a:t>
            </a:r>
            <a:r>
              <a:rPr lang="en-US" sz="7200" b="1" dirty="0">
                <a:solidFill>
                  <a:schemeClr val="tx1">
                    <a:lumMod val="95000"/>
                    <a:lumOff val="5000"/>
                  </a:schemeClr>
                </a:solidFill>
                <a:latin typeface="Verdana Pro" panose="020F0502020204030204" pitchFamily="34" charset="0"/>
              </a:rPr>
              <a:t>n</a:t>
            </a:r>
            <a:r>
              <a:rPr lang="en-US" sz="7200" b="1" dirty="0">
                <a:solidFill>
                  <a:srgbClr val="FF99FF"/>
                </a:solidFill>
                <a:latin typeface="Verdana Pro" panose="020F0502020204030204" pitchFamily="34" charset="0"/>
              </a:rPr>
              <a:t>i</a:t>
            </a:r>
            <a:r>
              <a:rPr lang="en-US" sz="7200" b="1" dirty="0">
                <a:solidFill>
                  <a:srgbClr val="00CCFF"/>
                </a:solidFill>
                <a:latin typeface="Verdana Pro" panose="020F0502020204030204" pitchFamily="34" charset="0"/>
              </a:rPr>
              <a:t>t</a:t>
            </a:r>
            <a:r>
              <a:rPr lang="en-US" sz="7200" b="1" dirty="0">
                <a:solidFill>
                  <a:srgbClr val="65F343"/>
                </a:solidFill>
                <a:latin typeface="Verdana Pro" panose="020F0502020204030204" pitchFamily="34" charset="0"/>
              </a:rPr>
              <a:t>i</a:t>
            </a:r>
            <a:r>
              <a:rPr lang="en-US" sz="7200" b="1" dirty="0">
                <a:solidFill>
                  <a:schemeClr val="bg1">
                    <a:lumMod val="65000"/>
                  </a:schemeClr>
                </a:solidFill>
                <a:latin typeface="Verdana Pro" panose="020F0502020204030204" pitchFamily="34" charset="0"/>
              </a:rPr>
              <a:t>e</a:t>
            </a:r>
            <a:r>
              <a:rPr lang="en-US" sz="7200" b="1" dirty="0">
                <a:solidFill>
                  <a:srgbClr val="FF00FF"/>
                </a:solidFill>
                <a:latin typeface="Verdana Pro" panose="020F0502020204030204" pitchFamily="34" charset="0"/>
              </a:rPr>
              <a:t>s</a:t>
            </a:r>
            <a:br>
              <a:rPr lang="en-US" sz="7200" b="1" dirty="0">
                <a:solidFill>
                  <a:srgbClr val="FF00FF"/>
                </a:solidFill>
                <a:latin typeface="Verdana Pro" panose="020F0502020204030204" pitchFamily="34" charset="0"/>
              </a:rPr>
            </a:br>
            <a:r>
              <a:rPr lang="en-US" sz="7200" b="1" dirty="0">
                <a:solidFill>
                  <a:srgbClr val="0B36F9"/>
                </a:solidFill>
                <a:latin typeface="Verdana Pro" panose="020F0502020204030204" pitchFamily="34" charset="0"/>
              </a:rPr>
              <a:t>Safer</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Tree>
    <p:extLst>
      <p:ext uri="{BB962C8B-B14F-4D97-AF65-F5344CB8AC3E}">
        <p14:creationId xmlns:p14="http://schemas.microsoft.com/office/powerpoint/2010/main" val="215080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latin typeface="Verdana Pro" panose="020B0604030504040204" pitchFamily="34" charset="0"/>
              </a:rPr>
              <a:t>Huge Untapped Market and</a:t>
            </a:r>
          </a:p>
          <a:p>
            <a:pPr marL="0" indent="0" algn="ctr">
              <a:buNone/>
            </a:pPr>
            <a:r>
              <a:rPr lang="en-US" sz="7200" dirty="0">
                <a:latin typeface="Verdana Pro" panose="020B0604030504040204" pitchFamily="34" charset="0"/>
              </a:rPr>
              <a:t>The Fear Gap</a:t>
            </a:r>
          </a:p>
        </p:txBody>
      </p:sp>
    </p:spTree>
    <p:extLst>
      <p:ext uri="{BB962C8B-B14F-4D97-AF65-F5344CB8AC3E}">
        <p14:creationId xmlns:p14="http://schemas.microsoft.com/office/powerpoint/2010/main" val="78917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116826" y="205435"/>
            <a:ext cx="8377084" cy="874821"/>
          </a:xfrm>
        </p:spPr>
        <p:txBody>
          <a:bodyPr>
            <a:noAutofit/>
          </a:bodyPr>
          <a:lstStyle/>
          <a:p>
            <a:r>
              <a:rPr lang="en-US" b="1" dirty="0">
                <a:solidFill>
                  <a:srgbClr val="0B36F9"/>
                </a:solidFill>
                <a:latin typeface="Verdana Pro" panose="020F0502020204030204" pitchFamily="34" charset="0"/>
              </a:rPr>
              <a:t>Addressable Market - USA</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3259394" y="1938644"/>
            <a:ext cx="8091948" cy="621329"/>
          </a:xfrm>
        </p:spPr>
        <p:txBody>
          <a:bodyPr anchor="t">
            <a:normAutofit/>
          </a:bodyPr>
          <a:lstStyle/>
          <a:p>
            <a:pPr marL="0" indent="0">
              <a:buNone/>
            </a:pPr>
            <a:r>
              <a:rPr lang="en-US" sz="3200" dirty="0">
                <a:latin typeface="Verdana Pro" panose="020B0604030504040204" pitchFamily="34" charset="0"/>
              </a:rPr>
              <a:t>128M households in America</a:t>
            </a:r>
          </a:p>
          <a:p>
            <a:pPr marL="0" indent="0">
              <a:buNone/>
            </a:pPr>
            <a:endParaRPr lang="en-US" sz="3200" dirty="0"/>
          </a:p>
          <a:p>
            <a:pPr marL="0" indent="0">
              <a:buNone/>
            </a:pPr>
            <a:endParaRPr lang="en-US" sz="4000" b="1" dirty="0"/>
          </a:p>
          <a:p>
            <a:pPr marL="0" indent="0">
              <a:buNone/>
            </a:pPr>
            <a:endParaRPr lang="en-US" sz="4000" b="1" dirty="0">
              <a:solidFill>
                <a:srgbClr val="0B36F9"/>
              </a:solidFill>
            </a:endParaRP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26" y="259201"/>
            <a:ext cx="1998133" cy="767291"/>
          </a:xfrm>
          <a:prstGeom prst="rect">
            <a:avLst/>
          </a:prstGeom>
          <a:noFill/>
          <a:ln>
            <a:noFill/>
          </a:ln>
        </p:spPr>
      </p:pic>
      <p:sp>
        <p:nvSpPr>
          <p:cNvPr id="16" name="TextBox 15">
            <a:extLst>
              <a:ext uri="{FF2B5EF4-FFF2-40B4-BE49-F238E27FC236}">
                <a16:creationId xmlns:a16="http://schemas.microsoft.com/office/drawing/2014/main" id="{F82EEA2D-B381-4FC4-892C-765430E749D0}"/>
              </a:ext>
            </a:extLst>
          </p:cNvPr>
          <p:cNvSpPr txBox="1"/>
          <p:nvPr/>
        </p:nvSpPr>
        <p:spPr>
          <a:xfrm>
            <a:off x="3259394" y="3510617"/>
            <a:ext cx="7688826" cy="1631216"/>
          </a:xfrm>
          <a:prstGeom prst="rect">
            <a:avLst/>
          </a:prstGeom>
          <a:noFill/>
        </p:spPr>
        <p:txBody>
          <a:bodyPr wrap="square" rtlCol="0">
            <a:spAutoFit/>
          </a:bodyPr>
          <a:lstStyle/>
          <a:p>
            <a:r>
              <a:rPr lang="en-US" sz="3200" dirty="0">
                <a:latin typeface="Verdana Pro" panose="020B0604030504040204" pitchFamily="34" charset="0"/>
              </a:rPr>
              <a:t>5.6M employer firms in USA</a:t>
            </a:r>
          </a:p>
          <a:p>
            <a:r>
              <a:rPr lang="en-US" sz="3200" dirty="0">
                <a:latin typeface="Verdana Pro" panose="020B0604030504040204" pitchFamily="34" charset="0"/>
              </a:rPr>
              <a:t>99.7% are less than 500 employees</a:t>
            </a:r>
          </a:p>
          <a:p>
            <a:r>
              <a:rPr lang="en-US" dirty="0"/>
              <a:t>	</a:t>
            </a:r>
            <a:r>
              <a:rPr lang="en-US" sz="1600" dirty="0"/>
              <a:t>			</a:t>
            </a:r>
          </a:p>
          <a:p>
            <a:endParaRPr lang="en-US" dirty="0"/>
          </a:p>
        </p:txBody>
      </p:sp>
      <p:sp>
        <p:nvSpPr>
          <p:cNvPr id="17" name="TextBox 16">
            <a:extLst>
              <a:ext uri="{FF2B5EF4-FFF2-40B4-BE49-F238E27FC236}">
                <a16:creationId xmlns:a16="http://schemas.microsoft.com/office/drawing/2014/main" id="{BBFC9071-FF99-48A4-AFE7-D5D9D50DD3D9}"/>
              </a:ext>
            </a:extLst>
          </p:cNvPr>
          <p:cNvSpPr txBox="1"/>
          <p:nvPr/>
        </p:nvSpPr>
        <p:spPr>
          <a:xfrm>
            <a:off x="3259394" y="5182984"/>
            <a:ext cx="7561007" cy="1384995"/>
          </a:xfrm>
          <a:prstGeom prst="rect">
            <a:avLst/>
          </a:prstGeom>
          <a:noFill/>
        </p:spPr>
        <p:txBody>
          <a:bodyPr wrap="square" rtlCol="0">
            <a:spAutoFit/>
          </a:bodyPr>
          <a:lstStyle/>
          <a:p>
            <a:r>
              <a:rPr lang="en-US" dirty="0"/>
              <a:t> </a:t>
            </a:r>
          </a:p>
          <a:p>
            <a:r>
              <a:rPr lang="en-US" sz="3200" dirty="0">
                <a:latin typeface="Verdana Pro" panose="020B0604030504040204" pitchFamily="34" charset="0"/>
              </a:rPr>
              <a:t>209M+ citizens over the age of 18	</a:t>
            </a:r>
            <a:r>
              <a:rPr lang="en-US" sz="1600" dirty="0"/>
              <a:t>			</a:t>
            </a:r>
          </a:p>
          <a:p>
            <a:endParaRPr lang="en-US" dirty="0"/>
          </a:p>
        </p:txBody>
      </p:sp>
      <p:sp>
        <p:nvSpPr>
          <p:cNvPr id="20" name="Oval 4">
            <a:extLst>
              <a:ext uri="{FF2B5EF4-FFF2-40B4-BE49-F238E27FC236}">
                <a16:creationId xmlns:a16="http://schemas.microsoft.com/office/drawing/2014/main" id="{2DD40823-97A5-4A53-9152-007D6C1696A1}"/>
              </a:ext>
            </a:extLst>
          </p:cNvPr>
          <p:cNvSpPr txBox="1"/>
          <p:nvPr/>
        </p:nvSpPr>
        <p:spPr>
          <a:xfrm>
            <a:off x="1149092" y="3188268"/>
            <a:ext cx="1231003" cy="113795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Work Sphere</a:t>
            </a:r>
          </a:p>
          <a:p>
            <a:pPr marL="0" lvl="0" indent="0" algn="ctr" defTabSz="1066800">
              <a:lnSpc>
                <a:spcPct val="90000"/>
              </a:lnSpc>
              <a:spcBef>
                <a:spcPct val="0"/>
              </a:spcBef>
              <a:spcAft>
                <a:spcPct val="35000"/>
              </a:spcAft>
              <a:buNone/>
            </a:pPr>
            <a:r>
              <a:rPr lang="en-US" sz="2400" kern="1200" dirty="0"/>
              <a:t>(Fear Gap)</a:t>
            </a:r>
          </a:p>
        </p:txBody>
      </p:sp>
      <p:sp>
        <p:nvSpPr>
          <p:cNvPr id="41" name="Oval 40">
            <a:extLst>
              <a:ext uri="{FF2B5EF4-FFF2-40B4-BE49-F238E27FC236}">
                <a16:creationId xmlns:a16="http://schemas.microsoft.com/office/drawing/2014/main" id="{F2570E49-A420-4805-B5AC-9E2FECF5E26A}"/>
              </a:ext>
            </a:extLst>
          </p:cNvPr>
          <p:cNvSpPr/>
          <p:nvPr/>
        </p:nvSpPr>
        <p:spPr>
          <a:xfrm flipH="1">
            <a:off x="1149092" y="1327787"/>
            <a:ext cx="1768626" cy="1661652"/>
          </a:xfrm>
          <a:prstGeom prst="ellipse">
            <a:avLst/>
          </a:prstGeom>
          <a:gradFill>
            <a:gsLst>
              <a:gs pos="12000">
                <a:srgbClr val="FF9F9F"/>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0530652-5ABF-4691-B629-32DB55C8F66B}"/>
              </a:ext>
            </a:extLst>
          </p:cNvPr>
          <p:cNvSpPr txBox="1"/>
          <p:nvPr/>
        </p:nvSpPr>
        <p:spPr>
          <a:xfrm flipH="1">
            <a:off x="1149092" y="1682810"/>
            <a:ext cx="1765153" cy="877163"/>
          </a:xfrm>
          <a:prstGeom prst="rect">
            <a:avLst/>
          </a:prstGeom>
          <a:noFill/>
          <a:ln w="38100">
            <a:noFill/>
          </a:ln>
        </p:spPr>
        <p:txBody>
          <a:bodyPr wrap="square" rtlCol="0">
            <a:spAutoFit/>
          </a:bodyPr>
          <a:lstStyle/>
          <a:p>
            <a:pPr algn="ctr"/>
            <a:r>
              <a:rPr lang="en-US" sz="1700" b="1" dirty="0">
                <a:latin typeface="Verdana Pro" panose="020B0604030504040204" pitchFamily="34" charset="0"/>
              </a:rPr>
              <a:t>Home Sphere</a:t>
            </a:r>
          </a:p>
          <a:p>
            <a:pPr algn="ctr"/>
            <a:r>
              <a:rPr lang="en-US" sz="1700" b="1" dirty="0">
                <a:latin typeface="Verdana Pro" panose="020B0604030504040204" pitchFamily="34" charset="0"/>
              </a:rPr>
              <a:t>(Fear Gap)</a:t>
            </a:r>
          </a:p>
        </p:txBody>
      </p:sp>
      <p:sp>
        <p:nvSpPr>
          <p:cNvPr id="39" name="Oval 38">
            <a:extLst>
              <a:ext uri="{FF2B5EF4-FFF2-40B4-BE49-F238E27FC236}">
                <a16:creationId xmlns:a16="http://schemas.microsoft.com/office/drawing/2014/main" id="{04795AE3-39C5-46EC-B192-DFBE6DDC64A5}"/>
              </a:ext>
            </a:extLst>
          </p:cNvPr>
          <p:cNvSpPr/>
          <p:nvPr/>
        </p:nvSpPr>
        <p:spPr>
          <a:xfrm flipH="1">
            <a:off x="1145619" y="3102050"/>
            <a:ext cx="1768626" cy="1661652"/>
          </a:xfrm>
          <a:prstGeom prst="ellipse">
            <a:avLst/>
          </a:prstGeom>
          <a:gradFill>
            <a:gsLst>
              <a:gs pos="12000">
                <a:srgbClr val="DACDFB"/>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517A26FB-4D7A-4009-896C-7AEC147343AE}"/>
              </a:ext>
            </a:extLst>
          </p:cNvPr>
          <p:cNvSpPr txBox="1"/>
          <p:nvPr/>
        </p:nvSpPr>
        <p:spPr>
          <a:xfrm flipH="1">
            <a:off x="1096809" y="3494295"/>
            <a:ext cx="1866245" cy="877163"/>
          </a:xfrm>
          <a:prstGeom prst="rect">
            <a:avLst/>
          </a:prstGeom>
          <a:noFill/>
          <a:ln w="38100">
            <a:noFill/>
          </a:ln>
        </p:spPr>
        <p:txBody>
          <a:bodyPr wrap="square" rtlCol="0">
            <a:spAutoFit/>
          </a:bodyPr>
          <a:lstStyle/>
          <a:p>
            <a:pPr algn="ctr"/>
            <a:r>
              <a:rPr lang="en-US" sz="1700" b="1" dirty="0">
                <a:latin typeface="Verdana Pro" panose="020B0604030504040204" pitchFamily="34" charset="0"/>
              </a:rPr>
              <a:t>Professional Sphere</a:t>
            </a:r>
          </a:p>
          <a:p>
            <a:pPr algn="ctr"/>
            <a:r>
              <a:rPr lang="en-US" sz="1700" b="1" dirty="0">
                <a:latin typeface="Verdana Pro" panose="020B0604030504040204" pitchFamily="34" charset="0"/>
              </a:rPr>
              <a:t>(Fear Gap)</a:t>
            </a:r>
          </a:p>
        </p:txBody>
      </p:sp>
      <p:sp>
        <p:nvSpPr>
          <p:cNvPr id="37" name="Oval 36">
            <a:extLst>
              <a:ext uri="{FF2B5EF4-FFF2-40B4-BE49-F238E27FC236}">
                <a16:creationId xmlns:a16="http://schemas.microsoft.com/office/drawing/2014/main" id="{57412C72-AD37-4F61-9FC8-586BE87B3397}"/>
              </a:ext>
            </a:extLst>
          </p:cNvPr>
          <p:cNvSpPr/>
          <p:nvPr/>
        </p:nvSpPr>
        <p:spPr>
          <a:xfrm flipH="1">
            <a:off x="1145619" y="4906327"/>
            <a:ext cx="1768626" cy="1661652"/>
          </a:xfrm>
          <a:prstGeom prst="ellipse">
            <a:avLst/>
          </a:prstGeom>
          <a:gradFill>
            <a:gsLst>
              <a:gs pos="12000">
                <a:srgbClr val="65F343"/>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1AC1411-D3C7-454A-A373-4AC5BFDFD53B}"/>
              </a:ext>
            </a:extLst>
          </p:cNvPr>
          <p:cNvSpPr txBox="1"/>
          <p:nvPr/>
        </p:nvSpPr>
        <p:spPr>
          <a:xfrm flipH="1">
            <a:off x="1434973" y="5429376"/>
            <a:ext cx="1203651" cy="615553"/>
          </a:xfrm>
          <a:prstGeom prst="rect">
            <a:avLst/>
          </a:prstGeom>
          <a:noFill/>
        </p:spPr>
        <p:txBody>
          <a:bodyPr wrap="square" rtlCol="0">
            <a:spAutoFit/>
          </a:bodyPr>
          <a:lstStyle/>
          <a:p>
            <a:pPr algn="ctr"/>
            <a:r>
              <a:rPr lang="en-US" sz="1700" b="1" dirty="0">
                <a:latin typeface="Verdana Pro" panose="020B0604030504040204" pitchFamily="34" charset="0"/>
              </a:rPr>
              <a:t>Social Sphere</a:t>
            </a:r>
          </a:p>
        </p:txBody>
      </p:sp>
    </p:spTree>
    <p:extLst>
      <p:ext uri="{BB962C8B-B14F-4D97-AF65-F5344CB8AC3E}">
        <p14:creationId xmlns:p14="http://schemas.microsoft.com/office/powerpoint/2010/main" val="318850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116826" y="205435"/>
            <a:ext cx="8377084" cy="874821"/>
          </a:xfrm>
        </p:spPr>
        <p:txBody>
          <a:bodyPr>
            <a:noAutofit/>
          </a:bodyPr>
          <a:lstStyle/>
          <a:p>
            <a:r>
              <a:rPr lang="en-US" b="1" dirty="0">
                <a:solidFill>
                  <a:srgbClr val="0B36F9"/>
                </a:solidFill>
                <a:latin typeface="Verdana Pro" panose="020F0502020204030204" pitchFamily="34" charset="0"/>
              </a:rPr>
              <a:t>Addressable Market - USA</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3259394" y="1938644"/>
            <a:ext cx="8091948" cy="621329"/>
          </a:xfrm>
        </p:spPr>
        <p:txBody>
          <a:bodyPr anchor="t">
            <a:normAutofit/>
          </a:bodyPr>
          <a:lstStyle/>
          <a:p>
            <a:pPr marL="0" indent="0">
              <a:buNone/>
            </a:pPr>
            <a:r>
              <a:rPr lang="en-US" sz="3200" dirty="0">
                <a:latin typeface="Verdana Pro" panose="020B0604030504040204" pitchFamily="34" charset="0"/>
              </a:rPr>
              <a:t>128M households in America</a:t>
            </a:r>
          </a:p>
          <a:p>
            <a:pPr marL="0" indent="0">
              <a:buNone/>
            </a:pPr>
            <a:endParaRPr lang="en-US" sz="3200" dirty="0"/>
          </a:p>
          <a:p>
            <a:pPr marL="0" indent="0">
              <a:buNone/>
            </a:pPr>
            <a:endParaRPr lang="en-US" sz="4000" b="1" dirty="0"/>
          </a:p>
          <a:p>
            <a:pPr marL="0" indent="0">
              <a:buNone/>
            </a:pPr>
            <a:endParaRPr lang="en-US" sz="4000" b="1" dirty="0">
              <a:solidFill>
                <a:srgbClr val="0B36F9"/>
              </a:solidFill>
            </a:endParaRP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26" y="259201"/>
            <a:ext cx="1998133" cy="767291"/>
          </a:xfrm>
          <a:prstGeom prst="rect">
            <a:avLst/>
          </a:prstGeom>
          <a:noFill/>
          <a:ln>
            <a:noFill/>
          </a:ln>
        </p:spPr>
      </p:pic>
      <p:sp>
        <p:nvSpPr>
          <p:cNvPr id="16" name="TextBox 15">
            <a:extLst>
              <a:ext uri="{FF2B5EF4-FFF2-40B4-BE49-F238E27FC236}">
                <a16:creationId xmlns:a16="http://schemas.microsoft.com/office/drawing/2014/main" id="{F82EEA2D-B381-4FC4-892C-765430E749D0}"/>
              </a:ext>
            </a:extLst>
          </p:cNvPr>
          <p:cNvSpPr txBox="1"/>
          <p:nvPr/>
        </p:nvSpPr>
        <p:spPr>
          <a:xfrm>
            <a:off x="3259394" y="3510617"/>
            <a:ext cx="7688826" cy="1631216"/>
          </a:xfrm>
          <a:prstGeom prst="rect">
            <a:avLst/>
          </a:prstGeom>
          <a:noFill/>
        </p:spPr>
        <p:txBody>
          <a:bodyPr wrap="square" rtlCol="0">
            <a:spAutoFit/>
          </a:bodyPr>
          <a:lstStyle/>
          <a:p>
            <a:r>
              <a:rPr lang="en-US" sz="3200" dirty="0">
                <a:latin typeface="Verdana Pro" panose="020B0604030504040204" pitchFamily="34" charset="0"/>
              </a:rPr>
              <a:t>5.6M employer firms in USA</a:t>
            </a:r>
          </a:p>
          <a:p>
            <a:r>
              <a:rPr lang="en-US" sz="3200" dirty="0">
                <a:latin typeface="Verdana Pro" panose="020B0604030504040204" pitchFamily="34" charset="0"/>
              </a:rPr>
              <a:t>99.7% are less than 500 employees</a:t>
            </a:r>
          </a:p>
          <a:p>
            <a:r>
              <a:rPr lang="en-US" dirty="0"/>
              <a:t>	</a:t>
            </a:r>
            <a:r>
              <a:rPr lang="en-US" sz="1600" dirty="0"/>
              <a:t>			</a:t>
            </a:r>
          </a:p>
          <a:p>
            <a:endParaRPr lang="en-US" dirty="0"/>
          </a:p>
        </p:txBody>
      </p:sp>
      <p:sp>
        <p:nvSpPr>
          <p:cNvPr id="17" name="TextBox 16">
            <a:extLst>
              <a:ext uri="{FF2B5EF4-FFF2-40B4-BE49-F238E27FC236}">
                <a16:creationId xmlns:a16="http://schemas.microsoft.com/office/drawing/2014/main" id="{BBFC9071-FF99-48A4-AFE7-D5D9D50DD3D9}"/>
              </a:ext>
            </a:extLst>
          </p:cNvPr>
          <p:cNvSpPr txBox="1"/>
          <p:nvPr/>
        </p:nvSpPr>
        <p:spPr>
          <a:xfrm>
            <a:off x="3259394" y="5182984"/>
            <a:ext cx="7561007" cy="1384995"/>
          </a:xfrm>
          <a:prstGeom prst="rect">
            <a:avLst/>
          </a:prstGeom>
          <a:noFill/>
        </p:spPr>
        <p:txBody>
          <a:bodyPr wrap="square" rtlCol="0">
            <a:spAutoFit/>
          </a:bodyPr>
          <a:lstStyle/>
          <a:p>
            <a:r>
              <a:rPr lang="en-US" dirty="0"/>
              <a:t> </a:t>
            </a:r>
          </a:p>
          <a:p>
            <a:r>
              <a:rPr lang="en-US" sz="3200" dirty="0">
                <a:latin typeface="Verdana Pro" panose="020B0604030504040204" pitchFamily="34" charset="0"/>
              </a:rPr>
              <a:t>209M+ citizens over the age of 18	</a:t>
            </a:r>
            <a:r>
              <a:rPr lang="en-US" sz="1600" dirty="0"/>
              <a:t>			</a:t>
            </a:r>
          </a:p>
          <a:p>
            <a:endParaRPr lang="en-US" dirty="0"/>
          </a:p>
        </p:txBody>
      </p:sp>
      <p:sp>
        <p:nvSpPr>
          <p:cNvPr id="20" name="Oval 4">
            <a:extLst>
              <a:ext uri="{FF2B5EF4-FFF2-40B4-BE49-F238E27FC236}">
                <a16:creationId xmlns:a16="http://schemas.microsoft.com/office/drawing/2014/main" id="{2DD40823-97A5-4A53-9152-007D6C1696A1}"/>
              </a:ext>
            </a:extLst>
          </p:cNvPr>
          <p:cNvSpPr txBox="1"/>
          <p:nvPr/>
        </p:nvSpPr>
        <p:spPr>
          <a:xfrm>
            <a:off x="1149092" y="3188268"/>
            <a:ext cx="1231003" cy="113795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Work Sphere</a:t>
            </a:r>
          </a:p>
          <a:p>
            <a:pPr marL="0" lvl="0" indent="0" algn="ctr" defTabSz="1066800">
              <a:lnSpc>
                <a:spcPct val="90000"/>
              </a:lnSpc>
              <a:spcBef>
                <a:spcPct val="0"/>
              </a:spcBef>
              <a:spcAft>
                <a:spcPct val="35000"/>
              </a:spcAft>
              <a:buNone/>
            </a:pPr>
            <a:r>
              <a:rPr lang="en-US" sz="2400" kern="1200" dirty="0"/>
              <a:t>(Fear Gap)</a:t>
            </a:r>
          </a:p>
        </p:txBody>
      </p:sp>
      <p:sp>
        <p:nvSpPr>
          <p:cNvPr id="41" name="Oval 40">
            <a:extLst>
              <a:ext uri="{FF2B5EF4-FFF2-40B4-BE49-F238E27FC236}">
                <a16:creationId xmlns:a16="http://schemas.microsoft.com/office/drawing/2014/main" id="{F2570E49-A420-4805-B5AC-9E2FECF5E26A}"/>
              </a:ext>
            </a:extLst>
          </p:cNvPr>
          <p:cNvSpPr/>
          <p:nvPr/>
        </p:nvSpPr>
        <p:spPr>
          <a:xfrm flipH="1">
            <a:off x="1149092" y="1327787"/>
            <a:ext cx="1768626" cy="1661652"/>
          </a:xfrm>
          <a:prstGeom prst="ellipse">
            <a:avLst/>
          </a:prstGeom>
          <a:gradFill>
            <a:gsLst>
              <a:gs pos="12000">
                <a:srgbClr val="FF9F9F"/>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0530652-5ABF-4691-B629-32DB55C8F66B}"/>
              </a:ext>
            </a:extLst>
          </p:cNvPr>
          <p:cNvSpPr txBox="1"/>
          <p:nvPr/>
        </p:nvSpPr>
        <p:spPr>
          <a:xfrm flipH="1">
            <a:off x="1149092" y="1682810"/>
            <a:ext cx="1765153" cy="877163"/>
          </a:xfrm>
          <a:prstGeom prst="rect">
            <a:avLst/>
          </a:prstGeom>
          <a:noFill/>
          <a:ln w="38100">
            <a:noFill/>
          </a:ln>
        </p:spPr>
        <p:txBody>
          <a:bodyPr wrap="square" rtlCol="0">
            <a:spAutoFit/>
          </a:bodyPr>
          <a:lstStyle/>
          <a:p>
            <a:pPr algn="ctr"/>
            <a:r>
              <a:rPr lang="en-US" sz="1700" b="1" dirty="0">
                <a:latin typeface="Verdana Pro" panose="020B0604030504040204" pitchFamily="34" charset="0"/>
              </a:rPr>
              <a:t>Home Sphere</a:t>
            </a:r>
          </a:p>
          <a:p>
            <a:pPr algn="ctr"/>
            <a:r>
              <a:rPr lang="en-US" sz="1700" b="1" dirty="0">
                <a:latin typeface="Verdana Pro" panose="020B0604030504040204" pitchFamily="34" charset="0"/>
              </a:rPr>
              <a:t>(Fear Gap)</a:t>
            </a:r>
          </a:p>
        </p:txBody>
      </p:sp>
      <p:sp>
        <p:nvSpPr>
          <p:cNvPr id="39" name="Oval 38">
            <a:extLst>
              <a:ext uri="{FF2B5EF4-FFF2-40B4-BE49-F238E27FC236}">
                <a16:creationId xmlns:a16="http://schemas.microsoft.com/office/drawing/2014/main" id="{04795AE3-39C5-46EC-B192-DFBE6DDC64A5}"/>
              </a:ext>
            </a:extLst>
          </p:cNvPr>
          <p:cNvSpPr/>
          <p:nvPr/>
        </p:nvSpPr>
        <p:spPr>
          <a:xfrm flipH="1">
            <a:off x="1145619" y="3102050"/>
            <a:ext cx="1768626" cy="1661652"/>
          </a:xfrm>
          <a:prstGeom prst="ellipse">
            <a:avLst/>
          </a:prstGeom>
          <a:gradFill>
            <a:gsLst>
              <a:gs pos="12000">
                <a:srgbClr val="DACDFB"/>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517A26FB-4D7A-4009-896C-7AEC147343AE}"/>
              </a:ext>
            </a:extLst>
          </p:cNvPr>
          <p:cNvSpPr txBox="1"/>
          <p:nvPr/>
        </p:nvSpPr>
        <p:spPr>
          <a:xfrm flipH="1">
            <a:off x="1096809" y="3494295"/>
            <a:ext cx="1866245" cy="877163"/>
          </a:xfrm>
          <a:prstGeom prst="rect">
            <a:avLst/>
          </a:prstGeom>
          <a:noFill/>
          <a:ln w="38100">
            <a:noFill/>
          </a:ln>
        </p:spPr>
        <p:txBody>
          <a:bodyPr wrap="square" rtlCol="0">
            <a:spAutoFit/>
          </a:bodyPr>
          <a:lstStyle/>
          <a:p>
            <a:pPr algn="ctr"/>
            <a:r>
              <a:rPr lang="en-US" sz="1700" b="1" dirty="0">
                <a:latin typeface="Verdana Pro" panose="020B0604030504040204" pitchFamily="34" charset="0"/>
              </a:rPr>
              <a:t>Professional Sphere</a:t>
            </a:r>
          </a:p>
          <a:p>
            <a:pPr algn="ctr"/>
            <a:r>
              <a:rPr lang="en-US" sz="1700" b="1" dirty="0">
                <a:latin typeface="Verdana Pro" panose="020B0604030504040204" pitchFamily="34" charset="0"/>
              </a:rPr>
              <a:t>(Fear Gap)</a:t>
            </a:r>
          </a:p>
        </p:txBody>
      </p:sp>
      <p:sp>
        <p:nvSpPr>
          <p:cNvPr id="37" name="Oval 36">
            <a:extLst>
              <a:ext uri="{FF2B5EF4-FFF2-40B4-BE49-F238E27FC236}">
                <a16:creationId xmlns:a16="http://schemas.microsoft.com/office/drawing/2014/main" id="{57412C72-AD37-4F61-9FC8-586BE87B3397}"/>
              </a:ext>
            </a:extLst>
          </p:cNvPr>
          <p:cNvSpPr/>
          <p:nvPr/>
        </p:nvSpPr>
        <p:spPr>
          <a:xfrm flipH="1">
            <a:off x="1145619" y="4906327"/>
            <a:ext cx="1768626" cy="1661652"/>
          </a:xfrm>
          <a:prstGeom prst="ellipse">
            <a:avLst/>
          </a:prstGeom>
          <a:gradFill>
            <a:gsLst>
              <a:gs pos="12000">
                <a:srgbClr val="65F343"/>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1AC1411-D3C7-454A-A373-4AC5BFDFD53B}"/>
              </a:ext>
            </a:extLst>
          </p:cNvPr>
          <p:cNvSpPr txBox="1"/>
          <p:nvPr/>
        </p:nvSpPr>
        <p:spPr>
          <a:xfrm flipH="1">
            <a:off x="1434973" y="5429376"/>
            <a:ext cx="1203651" cy="615553"/>
          </a:xfrm>
          <a:prstGeom prst="rect">
            <a:avLst/>
          </a:prstGeom>
          <a:noFill/>
        </p:spPr>
        <p:txBody>
          <a:bodyPr wrap="square" rtlCol="0">
            <a:spAutoFit/>
          </a:bodyPr>
          <a:lstStyle/>
          <a:p>
            <a:pPr algn="ctr"/>
            <a:r>
              <a:rPr lang="en-US" sz="1700" b="1" dirty="0">
                <a:latin typeface="Verdana Pro" panose="020B0604030504040204" pitchFamily="34" charset="0"/>
              </a:rPr>
              <a:t>Social Sphere</a:t>
            </a:r>
          </a:p>
        </p:txBody>
      </p:sp>
      <p:sp>
        <p:nvSpPr>
          <p:cNvPr id="4" name="Rectangle: Rounded Corners 3">
            <a:extLst>
              <a:ext uri="{FF2B5EF4-FFF2-40B4-BE49-F238E27FC236}">
                <a16:creationId xmlns:a16="http://schemas.microsoft.com/office/drawing/2014/main" id="{0AD5CF1B-D01D-44F7-BAC7-B538F20A15B2}"/>
              </a:ext>
            </a:extLst>
          </p:cNvPr>
          <p:cNvSpPr/>
          <p:nvPr/>
        </p:nvSpPr>
        <p:spPr>
          <a:xfrm>
            <a:off x="3011864" y="1026492"/>
            <a:ext cx="8091948" cy="559525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sx="101000" sy="101000" algn="ctr" rotWithShape="0">
              <a:schemeClr val="accent1"/>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screenshot of a cell phone&#10;&#10;Description automatically generated">
            <a:extLst>
              <a:ext uri="{FF2B5EF4-FFF2-40B4-BE49-F238E27FC236}">
                <a16:creationId xmlns:a16="http://schemas.microsoft.com/office/drawing/2014/main" id="{8D8726BA-E5BC-4700-9348-78C6E5695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398" y="1237508"/>
            <a:ext cx="4262581" cy="5226982"/>
          </a:xfrm>
          <a:prstGeom prst="rect">
            <a:avLst/>
          </a:prstGeom>
        </p:spPr>
      </p:pic>
    </p:spTree>
    <p:extLst>
      <p:ext uri="{BB962C8B-B14F-4D97-AF65-F5344CB8AC3E}">
        <p14:creationId xmlns:p14="http://schemas.microsoft.com/office/powerpoint/2010/main" val="202698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116826" y="205435"/>
            <a:ext cx="8377084" cy="874821"/>
          </a:xfrm>
        </p:spPr>
        <p:txBody>
          <a:bodyPr>
            <a:noAutofit/>
          </a:bodyPr>
          <a:lstStyle/>
          <a:p>
            <a:r>
              <a:rPr lang="en-US" b="1" dirty="0">
                <a:solidFill>
                  <a:srgbClr val="0B36F9"/>
                </a:solidFill>
                <a:latin typeface="Verdana Pro" panose="020F0502020204030204" pitchFamily="34" charset="0"/>
              </a:rPr>
              <a:t>Addressable Market - USA</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3259394" y="1938644"/>
            <a:ext cx="8091948" cy="621329"/>
          </a:xfrm>
        </p:spPr>
        <p:txBody>
          <a:bodyPr anchor="t">
            <a:normAutofit/>
          </a:bodyPr>
          <a:lstStyle/>
          <a:p>
            <a:pPr marL="0" indent="0">
              <a:buNone/>
            </a:pPr>
            <a:r>
              <a:rPr lang="en-US" sz="3200" dirty="0">
                <a:latin typeface="Verdana Pro" panose="020B0604030504040204" pitchFamily="34" charset="0"/>
              </a:rPr>
              <a:t>128M households in America</a:t>
            </a:r>
          </a:p>
          <a:p>
            <a:pPr marL="0" indent="0">
              <a:buNone/>
            </a:pPr>
            <a:endParaRPr lang="en-US" sz="3200" dirty="0"/>
          </a:p>
          <a:p>
            <a:pPr marL="0" indent="0">
              <a:buNone/>
            </a:pPr>
            <a:endParaRPr lang="en-US" sz="4000" b="1" dirty="0"/>
          </a:p>
          <a:p>
            <a:pPr marL="0" indent="0">
              <a:buNone/>
            </a:pPr>
            <a:endParaRPr lang="en-US" sz="4000" b="1" dirty="0">
              <a:solidFill>
                <a:srgbClr val="0B36F9"/>
              </a:solidFill>
            </a:endParaRP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26" y="259201"/>
            <a:ext cx="1998133" cy="767291"/>
          </a:xfrm>
          <a:prstGeom prst="rect">
            <a:avLst/>
          </a:prstGeom>
          <a:noFill/>
          <a:ln>
            <a:noFill/>
          </a:ln>
        </p:spPr>
      </p:pic>
      <p:sp>
        <p:nvSpPr>
          <p:cNvPr id="16" name="TextBox 15">
            <a:extLst>
              <a:ext uri="{FF2B5EF4-FFF2-40B4-BE49-F238E27FC236}">
                <a16:creationId xmlns:a16="http://schemas.microsoft.com/office/drawing/2014/main" id="{F82EEA2D-B381-4FC4-892C-765430E749D0}"/>
              </a:ext>
            </a:extLst>
          </p:cNvPr>
          <p:cNvSpPr txBox="1"/>
          <p:nvPr/>
        </p:nvSpPr>
        <p:spPr>
          <a:xfrm>
            <a:off x="3259394" y="3510617"/>
            <a:ext cx="7688826" cy="1631216"/>
          </a:xfrm>
          <a:prstGeom prst="rect">
            <a:avLst/>
          </a:prstGeom>
          <a:noFill/>
        </p:spPr>
        <p:txBody>
          <a:bodyPr wrap="square" rtlCol="0">
            <a:spAutoFit/>
          </a:bodyPr>
          <a:lstStyle/>
          <a:p>
            <a:r>
              <a:rPr lang="en-US" sz="3200" dirty="0">
                <a:latin typeface="Verdana Pro" panose="020B0604030504040204" pitchFamily="34" charset="0"/>
              </a:rPr>
              <a:t>5.6M employer firms in USA</a:t>
            </a:r>
          </a:p>
          <a:p>
            <a:r>
              <a:rPr lang="en-US" sz="3200" dirty="0">
                <a:latin typeface="Verdana Pro" panose="020B0604030504040204" pitchFamily="34" charset="0"/>
              </a:rPr>
              <a:t>99.7% are less than 500 employees</a:t>
            </a:r>
          </a:p>
          <a:p>
            <a:r>
              <a:rPr lang="en-US" dirty="0"/>
              <a:t>	</a:t>
            </a:r>
            <a:r>
              <a:rPr lang="en-US" sz="1600" dirty="0"/>
              <a:t>			</a:t>
            </a:r>
          </a:p>
          <a:p>
            <a:endParaRPr lang="en-US" dirty="0"/>
          </a:p>
        </p:txBody>
      </p:sp>
      <p:sp>
        <p:nvSpPr>
          <p:cNvPr id="17" name="TextBox 16">
            <a:extLst>
              <a:ext uri="{FF2B5EF4-FFF2-40B4-BE49-F238E27FC236}">
                <a16:creationId xmlns:a16="http://schemas.microsoft.com/office/drawing/2014/main" id="{BBFC9071-FF99-48A4-AFE7-D5D9D50DD3D9}"/>
              </a:ext>
            </a:extLst>
          </p:cNvPr>
          <p:cNvSpPr txBox="1"/>
          <p:nvPr/>
        </p:nvSpPr>
        <p:spPr>
          <a:xfrm>
            <a:off x="3259394" y="5182984"/>
            <a:ext cx="7561007" cy="1384995"/>
          </a:xfrm>
          <a:prstGeom prst="rect">
            <a:avLst/>
          </a:prstGeom>
          <a:noFill/>
        </p:spPr>
        <p:txBody>
          <a:bodyPr wrap="square" rtlCol="0">
            <a:spAutoFit/>
          </a:bodyPr>
          <a:lstStyle/>
          <a:p>
            <a:r>
              <a:rPr lang="en-US" dirty="0"/>
              <a:t> </a:t>
            </a:r>
          </a:p>
          <a:p>
            <a:r>
              <a:rPr lang="en-US" sz="3200" dirty="0">
                <a:latin typeface="Verdana Pro" panose="020B0604030504040204" pitchFamily="34" charset="0"/>
              </a:rPr>
              <a:t>209M+ citizens over the age of 18	</a:t>
            </a:r>
            <a:r>
              <a:rPr lang="en-US" sz="1600" dirty="0"/>
              <a:t>			</a:t>
            </a:r>
          </a:p>
          <a:p>
            <a:endParaRPr lang="en-US" dirty="0"/>
          </a:p>
        </p:txBody>
      </p:sp>
      <p:sp>
        <p:nvSpPr>
          <p:cNvPr id="20" name="Oval 4">
            <a:extLst>
              <a:ext uri="{FF2B5EF4-FFF2-40B4-BE49-F238E27FC236}">
                <a16:creationId xmlns:a16="http://schemas.microsoft.com/office/drawing/2014/main" id="{2DD40823-97A5-4A53-9152-007D6C1696A1}"/>
              </a:ext>
            </a:extLst>
          </p:cNvPr>
          <p:cNvSpPr txBox="1"/>
          <p:nvPr/>
        </p:nvSpPr>
        <p:spPr>
          <a:xfrm>
            <a:off x="1149092" y="3188268"/>
            <a:ext cx="1231003" cy="113795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Work Sphere</a:t>
            </a:r>
          </a:p>
          <a:p>
            <a:pPr marL="0" lvl="0" indent="0" algn="ctr" defTabSz="1066800">
              <a:lnSpc>
                <a:spcPct val="90000"/>
              </a:lnSpc>
              <a:spcBef>
                <a:spcPct val="0"/>
              </a:spcBef>
              <a:spcAft>
                <a:spcPct val="35000"/>
              </a:spcAft>
              <a:buNone/>
            </a:pPr>
            <a:r>
              <a:rPr lang="en-US" sz="2400" kern="1200" dirty="0"/>
              <a:t>(Fear Gap)</a:t>
            </a:r>
          </a:p>
        </p:txBody>
      </p:sp>
      <p:sp>
        <p:nvSpPr>
          <p:cNvPr id="41" name="Oval 40">
            <a:extLst>
              <a:ext uri="{FF2B5EF4-FFF2-40B4-BE49-F238E27FC236}">
                <a16:creationId xmlns:a16="http://schemas.microsoft.com/office/drawing/2014/main" id="{F2570E49-A420-4805-B5AC-9E2FECF5E26A}"/>
              </a:ext>
            </a:extLst>
          </p:cNvPr>
          <p:cNvSpPr/>
          <p:nvPr/>
        </p:nvSpPr>
        <p:spPr>
          <a:xfrm flipH="1">
            <a:off x="1149092" y="1327787"/>
            <a:ext cx="1768626" cy="1661652"/>
          </a:xfrm>
          <a:prstGeom prst="ellipse">
            <a:avLst/>
          </a:prstGeom>
          <a:gradFill>
            <a:gsLst>
              <a:gs pos="12000">
                <a:srgbClr val="FF9F9F"/>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0530652-5ABF-4691-B629-32DB55C8F66B}"/>
              </a:ext>
            </a:extLst>
          </p:cNvPr>
          <p:cNvSpPr txBox="1"/>
          <p:nvPr/>
        </p:nvSpPr>
        <p:spPr>
          <a:xfrm flipH="1">
            <a:off x="1149092" y="1682810"/>
            <a:ext cx="1765153" cy="877163"/>
          </a:xfrm>
          <a:prstGeom prst="rect">
            <a:avLst/>
          </a:prstGeom>
          <a:noFill/>
          <a:ln w="38100">
            <a:noFill/>
          </a:ln>
        </p:spPr>
        <p:txBody>
          <a:bodyPr wrap="square" rtlCol="0">
            <a:spAutoFit/>
          </a:bodyPr>
          <a:lstStyle/>
          <a:p>
            <a:pPr algn="ctr"/>
            <a:r>
              <a:rPr lang="en-US" sz="1700" b="1" dirty="0">
                <a:latin typeface="Verdana Pro" panose="020B0604030504040204" pitchFamily="34" charset="0"/>
              </a:rPr>
              <a:t>Home Sphere</a:t>
            </a:r>
          </a:p>
          <a:p>
            <a:pPr algn="ctr"/>
            <a:r>
              <a:rPr lang="en-US" sz="1700" b="1" dirty="0">
                <a:latin typeface="Verdana Pro" panose="020B0604030504040204" pitchFamily="34" charset="0"/>
              </a:rPr>
              <a:t>(Fear Gap)</a:t>
            </a:r>
          </a:p>
        </p:txBody>
      </p:sp>
      <p:sp>
        <p:nvSpPr>
          <p:cNvPr id="39" name="Oval 38">
            <a:extLst>
              <a:ext uri="{FF2B5EF4-FFF2-40B4-BE49-F238E27FC236}">
                <a16:creationId xmlns:a16="http://schemas.microsoft.com/office/drawing/2014/main" id="{04795AE3-39C5-46EC-B192-DFBE6DDC64A5}"/>
              </a:ext>
            </a:extLst>
          </p:cNvPr>
          <p:cNvSpPr/>
          <p:nvPr/>
        </p:nvSpPr>
        <p:spPr>
          <a:xfrm flipH="1">
            <a:off x="1145619" y="3102050"/>
            <a:ext cx="1768626" cy="1661652"/>
          </a:xfrm>
          <a:prstGeom prst="ellipse">
            <a:avLst/>
          </a:prstGeom>
          <a:gradFill>
            <a:gsLst>
              <a:gs pos="12000">
                <a:srgbClr val="DACDFB"/>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517A26FB-4D7A-4009-896C-7AEC147343AE}"/>
              </a:ext>
            </a:extLst>
          </p:cNvPr>
          <p:cNvSpPr txBox="1"/>
          <p:nvPr/>
        </p:nvSpPr>
        <p:spPr>
          <a:xfrm flipH="1">
            <a:off x="1096809" y="3494295"/>
            <a:ext cx="1866245" cy="877163"/>
          </a:xfrm>
          <a:prstGeom prst="rect">
            <a:avLst/>
          </a:prstGeom>
          <a:noFill/>
          <a:ln w="38100">
            <a:noFill/>
          </a:ln>
        </p:spPr>
        <p:txBody>
          <a:bodyPr wrap="square" rtlCol="0">
            <a:spAutoFit/>
          </a:bodyPr>
          <a:lstStyle/>
          <a:p>
            <a:pPr algn="ctr"/>
            <a:r>
              <a:rPr lang="en-US" sz="1700" b="1" dirty="0">
                <a:latin typeface="Verdana Pro" panose="020B0604030504040204" pitchFamily="34" charset="0"/>
              </a:rPr>
              <a:t>Professional Sphere</a:t>
            </a:r>
          </a:p>
          <a:p>
            <a:pPr algn="ctr"/>
            <a:r>
              <a:rPr lang="en-US" sz="1700" b="1" dirty="0">
                <a:latin typeface="Verdana Pro" panose="020B0604030504040204" pitchFamily="34" charset="0"/>
              </a:rPr>
              <a:t>(Fear Gap)</a:t>
            </a:r>
          </a:p>
        </p:txBody>
      </p:sp>
      <p:sp>
        <p:nvSpPr>
          <p:cNvPr id="37" name="Oval 36">
            <a:extLst>
              <a:ext uri="{FF2B5EF4-FFF2-40B4-BE49-F238E27FC236}">
                <a16:creationId xmlns:a16="http://schemas.microsoft.com/office/drawing/2014/main" id="{57412C72-AD37-4F61-9FC8-586BE87B3397}"/>
              </a:ext>
            </a:extLst>
          </p:cNvPr>
          <p:cNvSpPr/>
          <p:nvPr/>
        </p:nvSpPr>
        <p:spPr>
          <a:xfrm flipH="1">
            <a:off x="1145619" y="4906327"/>
            <a:ext cx="1768626" cy="1661652"/>
          </a:xfrm>
          <a:prstGeom prst="ellipse">
            <a:avLst/>
          </a:prstGeom>
          <a:gradFill>
            <a:gsLst>
              <a:gs pos="12000">
                <a:srgbClr val="65F343"/>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1AC1411-D3C7-454A-A373-4AC5BFDFD53B}"/>
              </a:ext>
            </a:extLst>
          </p:cNvPr>
          <p:cNvSpPr txBox="1"/>
          <p:nvPr/>
        </p:nvSpPr>
        <p:spPr>
          <a:xfrm flipH="1">
            <a:off x="1434973" y="5429376"/>
            <a:ext cx="1203651" cy="615553"/>
          </a:xfrm>
          <a:prstGeom prst="rect">
            <a:avLst/>
          </a:prstGeom>
          <a:noFill/>
        </p:spPr>
        <p:txBody>
          <a:bodyPr wrap="square" rtlCol="0">
            <a:spAutoFit/>
          </a:bodyPr>
          <a:lstStyle/>
          <a:p>
            <a:pPr algn="ctr"/>
            <a:r>
              <a:rPr lang="en-US" sz="1700" b="1" dirty="0">
                <a:latin typeface="Verdana Pro" panose="020B0604030504040204" pitchFamily="34" charset="0"/>
              </a:rPr>
              <a:t>Social Sphere</a:t>
            </a:r>
          </a:p>
        </p:txBody>
      </p:sp>
    </p:spTree>
    <p:extLst>
      <p:ext uri="{BB962C8B-B14F-4D97-AF65-F5344CB8AC3E}">
        <p14:creationId xmlns:p14="http://schemas.microsoft.com/office/powerpoint/2010/main" val="178356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pperGard Personal Pepper Spray">
            <a:extLst>
              <a:ext uri="{FF2B5EF4-FFF2-40B4-BE49-F238E27FC236}">
                <a16:creationId xmlns:a16="http://schemas.microsoft.com/office/drawing/2014/main" id="{540A617D-0D40-46E3-A644-354912624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4210" y="371072"/>
            <a:ext cx="1969005" cy="19690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pink&#10;&#10;Description automatically generated">
            <a:extLst>
              <a:ext uri="{FF2B5EF4-FFF2-40B4-BE49-F238E27FC236}">
                <a16:creationId xmlns:a16="http://schemas.microsoft.com/office/drawing/2014/main" id="{6E683D20-6078-4F51-A9E1-101081CE9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842" y="1843866"/>
            <a:ext cx="2748947" cy="3617506"/>
          </a:xfrm>
          <a:prstGeom prst="rect">
            <a:avLst/>
          </a:prstGeom>
        </p:spPr>
      </p:pic>
      <p:sp>
        <p:nvSpPr>
          <p:cNvPr id="11" name="TextBox 10">
            <a:extLst>
              <a:ext uri="{FF2B5EF4-FFF2-40B4-BE49-F238E27FC236}">
                <a16:creationId xmlns:a16="http://schemas.microsoft.com/office/drawing/2014/main" id="{74218DAE-8582-4D72-865C-0EC7B31A6A99}"/>
              </a:ext>
            </a:extLst>
          </p:cNvPr>
          <p:cNvSpPr txBox="1"/>
          <p:nvPr/>
        </p:nvSpPr>
        <p:spPr>
          <a:xfrm>
            <a:off x="2128684" y="5680557"/>
            <a:ext cx="7934632" cy="584775"/>
          </a:xfrm>
          <a:prstGeom prst="rect">
            <a:avLst/>
          </a:prstGeom>
          <a:noFill/>
        </p:spPr>
        <p:txBody>
          <a:bodyPr wrap="square" rtlCol="0">
            <a:spAutoFit/>
          </a:bodyPr>
          <a:lstStyle/>
          <a:p>
            <a:pPr algn="ctr"/>
            <a:r>
              <a:rPr lang="en-US" sz="2800" dirty="0">
                <a:latin typeface="Verdana Pro" panose="020B0604030504040204" pitchFamily="34" charset="0"/>
              </a:rPr>
              <a:t>Mace. We invented Social Distancing</a:t>
            </a:r>
            <a:r>
              <a:rPr lang="en-US" sz="3200" dirty="0">
                <a:latin typeface="Verdana Pro" panose="020B0604030504040204" pitchFamily="34" charset="0"/>
              </a:rPr>
              <a:t>.</a:t>
            </a:r>
          </a:p>
        </p:txBody>
      </p:sp>
    </p:spTree>
    <p:extLst>
      <p:ext uri="{BB962C8B-B14F-4D97-AF65-F5344CB8AC3E}">
        <p14:creationId xmlns:p14="http://schemas.microsoft.com/office/powerpoint/2010/main" val="134373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24519" y="330657"/>
            <a:ext cx="6223262" cy="851153"/>
          </a:xfrm>
        </p:spPr>
        <p:txBody>
          <a:bodyPr>
            <a:noAutofit/>
          </a:bodyPr>
          <a:lstStyle/>
          <a:p>
            <a:r>
              <a:rPr lang="en-US" sz="3600" b="1" i="1" cap="small" dirty="0">
                <a:solidFill>
                  <a:srgbClr val="0B36F9"/>
                </a:solidFill>
                <a:latin typeface="+mn-lt"/>
                <a:cs typeface="Times New Roman" panose="02020603050405020304" pitchFamily="18" charset="0"/>
              </a:rPr>
              <a:t>Ample Acquisition Opportunities</a:t>
            </a:r>
          </a:p>
        </p:txBody>
      </p:sp>
      <p:sp>
        <p:nvSpPr>
          <p:cNvPr id="10" name="Slide Number Placeholder 9"/>
          <p:cNvSpPr>
            <a:spLocks noGrp="1"/>
          </p:cNvSpPr>
          <p:nvPr>
            <p:ph type="sldNum" sz="quarter" idx="12"/>
          </p:nvPr>
        </p:nvSpPr>
        <p:spPr/>
        <p:txBody>
          <a:bodyPr/>
          <a:lstStyle/>
          <a:p>
            <a:fld id="{8A14FC39-4B3D-411F-8C99-E3300F671729}" type="slidenum">
              <a:rPr lang="en-US" smtClean="0"/>
              <a:pPr/>
              <a:t>20</a:t>
            </a:fld>
            <a:endParaRPr lang="en-US" dirty="0"/>
          </a:p>
        </p:txBody>
      </p:sp>
      <p:sp>
        <p:nvSpPr>
          <p:cNvPr id="8" name="Date Placeholder 7"/>
          <p:cNvSpPr>
            <a:spLocks noGrp="1"/>
          </p:cNvSpPr>
          <p:nvPr>
            <p:ph type="dt" sz="half" idx="10"/>
          </p:nvPr>
        </p:nvSpPr>
        <p:spPr/>
        <p:txBody>
          <a:bodyPr/>
          <a:lstStyle/>
          <a:p>
            <a:fld id="{35ABD8BF-1AD4-4D85-8F04-38C6A60725CC}" type="datetime1">
              <a:rPr lang="en-US" smtClean="0"/>
              <a:pPr/>
              <a:t>5/20/2020</a:t>
            </a:fld>
            <a:endParaRPr lang="en-US" dirty="0"/>
          </a:p>
        </p:txBody>
      </p:sp>
      <p:sp>
        <p:nvSpPr>
          <p:cNvPr id="3" name="Rectangle 2">
            <a:extLst>
              <a:ext uri="{FF2B5EF4-FFF2-40B4-BE49-F238E27FC236}">
                <a16:creationId xmlns:a16="http://schemas.microsoft.com/office/drawing/2014/main" id="{AF423B6D-06EC-44E8-9188-B061D108B91F}"/>
              </a:ext>
            </a:extLst>
          </p:cNvPr>
          <p:cNvSpPr/>
          <p:nvPr/>
        </p:nvSpPr>
        <p:spPr>
          <a:xfrm>
            <a:off x="2579802" y="1517719"/>
            <a:ext cx="7326198" cy="664797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424242"/>
                </a:solidFill>
                <a:latin typeface="&amp;quot"/>
              </a:rPr>
              <a:t>Recent acquisitions enhanced specific product channels – custom manufacturing, personal alarms, Tornado Brand</a:t>
            </a:r>
          </a:p>
          <a:p>
            <a:pPr marL="285750" indent="-285750">
              <a:buFont typeface="Arial" panose="020B0604020202020204" pitchFamily="34" charset="0"/>
              <a:buChar char="•"/>
            </a:pPr>
            <a:endParaRPr lang="en-US" sz="2400" dirty="0">
              <a:solidFill>
                <a:srgbClr val="424242"/>
              </a:solidFill>
              <a:latin typeface="&amp;quot"/>
            </a:endParaRPr>
          </a:p>
          <a:p>
            <a:pPr marL="285750" indent="-285750">
              <a:buFont typeface="Arial" panose="020B0604020202020204" pitchFamily="34" charset="0"/>
              <a:buChar char="•"/>
            </a:pPr>
            <a:r>
              <a:rPr lang="en-US" sz="2400" dirty="0">
                <a:solidFill>
                  <a:srgbClr val="424242"/>
                </a:solidFill>
                <a:latin typeface="&amp;quot"/>
              </a:rPr>
              <a:t>Potential roll-ups of customers/distribution channels</a:t>
            </a:r>
          </a:p>
          <a:p>
            <a:pPr marL="285750" indent="-285750">
              <a:buFont typeface="Arial" panose="020B0604020202020204" pitchFamily="34" charset="0"/>
              <a:buChar char="•"/>
            </a:pPr>
            <a:endParaRPr lang="en-US" sz="2400" dirty="0">
              <a:solidFill>
                <a:srgbClr val="424242"/>
              </a:solidFill>
              <a:latin typeface="&amp;quot"/>
            </a:endParaRPr>
          </a:p>
          <a:p>
            <a:pPr marL="285750" indent="-285750">
              <a:buFont typeface="Arial" panose="020B0604020202020204" pitchFamily="34" charset="0"/>
              <a:buChar char="•"/>
            </a:pPr>
            <a:r>
              <a:rPr lang="en-US" sz="2400" dirty="0">
                <a:solidFill>
                  <a:srgbClr val="424242"/>
                </a:solidFill>
                <a:latin typeface="&amp;quot"/>
              </a:rPr>
              <a:t>Potential industry consolidation</a:t>
            </a:r>
          </a:p>
          <a:p>
            <a:pPr marL="285750" indent="-285750">
              <a:buFont typeface="Arial" panose="020B0604020202020204" pitchFamily="34" charset="0"/>
              <a:buChar char="•"/>
            </a:pPr>
            <a:endParaRPr lang="en-US" sz="2400" dirty="0">
              <a:solidFill>
                <a:srgbClr val="424242"/>
              </a:solidFill>
              <a:latin typeface="&amp;quot"/>
            </a:endParaRPr>
          </a:p>
          <a:p>
            <a:pPr marL="285750" indent="-285750">
              <a:buFont typeface="Arial" panose="020B0604020202020204" pitchFamily="34" charset="0"/>
              <a:buChar char="•"/>
            </a:pPr>
            <a:r>
              <a:rPr lang="en-US" sz="2400" dirty="0">
                <a:solidFill>
                  <a:srgbClr val="424242"/>
                </a:solidFill>
                <a:latin typeface="&amp;quot"/>
              </a:rPr>
              <a:t>Industry leadership position makes Mace attractive acquiror</a:t>
            </a:r>
          </a:p>
          <a:p>
            <a:pPr marL="285750" indent="-285750">
              <a:buFont typeface="Arial" panose="020B0604020202020204" pitchFamily="34" charset="0"/>
              <a:buChar char="•"/>
            </a:pPr>
            <a:endParaRPr lang="en-US" sz="2000" dirty="0">
              <a:solidFill>
                <a:srgbClr val="424242"/>
              </a:solidFill>
              <a:latin typeface="&amp;quot"/>
            </a:endParaRPr>
          </a:p>
          <a:p>
            <a:endParaRPr lang="en-US" sz="2000" dirty="0">
              <a:solidFill>
                <a:srgbClr val="424242"/>
              </a:solidFill>
              <a:latin typeface="&amp;quot"/>
            </a:endParaRPr>
          </a:p>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endParaRPr lang="en-US" sz="1400" dirty="0">
              <a:solidFill>
                <a:srgbClr val="424242"/>
              </a:solidFill>
              <a:latin typeface="&amp;quot"/>
            </a:endParaRPr>
          </a:p>
          <a:p>
            <a:r>
              <a:rPr lang="en-US" sz="1400" dirty="0">
                <a:solidFill>
                  <a:srgbClr val="424242"/>
                </a:solidFill>
                <a:latin typeface="&amp;quot"/>
              </a:rPr>
              <a:t> </a:t>
            </a:r>
          </a:p>
          <a:p>
            <a:endParaRPr lang="en-US" sz="1400" dirty="0">
              <a:solidFill>
                <a:srgbClr val="424242"/>
              </a:solidFill>
              <a:latin typeface="&amp;quot"/>
            </a:endParaRPr>
          </a:p>
          <a:p>
            <a:r>
              <a:rPr lang="en-US" sz="1400" dirty="0">
                <a:solidFill>
                  <a:srgbClr val="424242"/>
                </a:solidFill>
                <a:latin typeface="&amp;quot"/>
              </a:rPr>
              <a:t> </a:t>
            </a:r>
          </a:p>
          <a:p>
            <a:r>
              <a:rPr lang="en-US" sz="1400" dirty="0">
                <a:solidFill>
                  <a:srgbClr val="424242"/>
                </a:solidFill>
                <a:latin typeface="&amp;quot"/>
              </a:rPr>
              <a:t>.</a:t>
            </a:r>
          </a:p>
        </p:txBody>
      </p:sp>
      <p:pic>
        <p:nvPicPr>
          <p:cNvPr id="2" name="Picture 1">
            <a:extLst>
              <a:ext uri="{FF2B5EF4-FFF2-40B4-BE49-F238E27FC236}">
                <a16:creationId xmlns:a16="http://schemas.microsoft.com/office/drawing/2014/main" id="{0F13DC12-D4B5-4093-9A69-1F11E62BF4A7}"/>
              </a:ext>
            </a:extLst>
          </p:cNvPr>
          <p:cNvPicPr>
            <a:picLocks noChangeAspect="1"/>
          </p:cNvPicPr>
          <p:nvPr/>
        </p:nvPicPr>
        <p:blipFill>
          <a:blip r:embed="rId3"/>
          <a:stretch>
            <a:fillRect/>
          </a:stretch>
        </p:blipFill>
        <p:spPr>
          <a:xfrm>
            <a:off x="731559" y="330657"/>
            <a:ext cx="1999661" cy="762066"/>
          </a:xfrm>
          <a:prstGeom prst="rect">
            <a:avLst/>
          </a:prstGeom>
        </p:spPr>
      </p:pic>
    </p:spTree>
    <p:extLst>
      <p:ext uri="{BB962C8B-B14F-4D97-AF65-F5344CB8AC3E}">
        <p14:creationId xmlns:p14="http://schemas.microsoft.com/office/powerpoint/2010/main" val="2290095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b="1" dirty="0">
                <a:solidFill>
                  <a:srgbClr val="0B36F9"/>
                </a:solidFill>
                <a:latin typeface="Verdana Pro" panose="020F0502020204030204" pitchFamily="34" charset="0"/>
              </a:rPr>
              <a:t>Consumer Insight Survey</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700617" y="1913994"/>
            <a:ext cx="10842454" cy="4351338"/>
          </a:xfrm>
        </p:spPr>
        <p:txBody>
          <a:bodyPr anchor="t">
            <a:normAutofit lnSpcReduction="10000"/>
          </a:bodyPr>
          <a:lstStyle/>
          <a:p>
            <a:r>
              <a:rPr lang="en-US" sz="3200" dirty="0">
                <a:latin typeface="Verdana Pro" panose="020B0604030504040204" pitchFamily="34" charset="0"/>
              </a:rPr>
              <a:t>Conducted nationwide by Nottingham-Spirk 1Q20</a:t>
            </a:r>
          </a:p>
          <a:p>
            <a:pPr marL="0" indent="0">
              <a:buNone/>
            </a:pPr>
            <a:endParaRPr lang="en-US" sz="900" dirty="0">
              <a:latin typeface="Verdana Pro" panose="020B0604030504040204" pitchFamily="34" charset="0"/>
            </a:endParaRPr>
          </a:p>
          <a:p>
            <a:r>
              <a:rPr lang="en-US" sz="3200" dirty="0">
                <a:latin typeface="Verdana Pro" panose="020B0604030504040204" pitchFamily="34" charset="0"/>
              </a:rPr>
              <a:t>Insights used for product &amp; content development</a:t>
            </a:r>
          </a:p>
          <a:p>
            <a:pPr marL="0" indent="0">
              <a:buNone/>
            </a:pPr>
            <a:endParaRPr lang="en-US" sz="800" dirty="0">
              <a:latin typeface="Verdana Pro" panose="020B0604030504040204" pitchFamily="34" charset="0"/>
            </a:endParaRPr>
          </a:p>
          <a:p>
            <a:r>
              <a:rPr lang="en-US" sz="3200" dirty="0">
                <a:latin typeface="Verdana Pro" panose="020B0604030504040204" pitchFamily="34" charset="0"/>
              </a:rPr>
              <a:t>Key Insights</a:t>
            </a:r>
          </a:p>
          <a:p>
            <a:pPr marL="0" indent="0">
              <a:buNone/>
            </a:pPr>
            <a:endParaRPr lang="en-US" sz="800" dirty="0">
              <a:latin typeface="Verdana Pro" panose="020B0604030504040204" pitchFamily="34" charset="0"/>
            </a:endParaRPr>
          </a:p>
          <a:p>
            <a:pPr lvl="2">
              <a:lnSpc>
                <a:spcPct val="150000"/>
              </a:lnSpc>
            </a:pPr>
            <a:r>
              <a:rPr lang="en-US" sz="2800" dirty="0">
                <a:latin typeface="Verdana Pro" panose="020B0604030504040204" pitchFamily="34" charset="0"/>
              </a:rPr>
              <a:t>Target Demographics Identified</a:t>
            </a:r>
          </a:p>
          <a:p>
            <a:pPr lvl="2">
              <a:lnSpc>
                <a:spcPct val="150000"/>
              </a:lnSpc>
            </a:pPr>
            <a:r>
              <a:rPr lang="en-US" sz="2800" dirty="0">
                <a:latin typeface="Verdana Pro" panose="020B0604030504040204" pitchFamily="34" charset="0"/>
              </a:rPr>
              <a:t>Awareness &amp; Educational Opportunities</a:t>
            </a:r>
          </a:p>
          <a:p>
            <a:pPr lvl="2">
              <a:lnSpc>
                <a:spcPct val="150000"/>
              </a:lnSpc>
            </a:pPr>
            <a:r>
              <a:rPr lang="en-US" sz="2800" dirty="0">
                <a:latin typeface="Verdana Pro" panose="020B0604030504040204" pitchFamily="34" charset="0"/>
              </a:rPr>
              <a:t>Product Design Elements</a:t>
            </a:r>
          </a:p>
          <a:p>
            <a:pPr lvl="2"/>
            <a:endParaRPr lang="en-US" sz="2400" dirty="0">
              <a:latin typeface="Verdana Pro" panose="020B0604030504040204" pitchFamily="34" charset="0"/>
            </a:endParaRPr>
          </a:p>
          <a:p>
            <a:pPr marL="457200" lvl="1" indent="0">
              <a:buNone/>
            </a:pPr>
            <a:endParaRPr lang="en-US" dirty="0"/>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Tree>
    <p:extLst>
      <p:ext uri="{BB962C8B-B14F-4D97-AF65-F5344CB8AC3E}">
        <p14:creationId xmlns:p14="http://schemas.microsoft.com/office/powerpoint/2010/main" val="287398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latin typeface="Verdana Pro" panose="020B0604030504040204" pitchFamily="34" charset="0"/>
              </a:rPr>
              <a:t>Innovative New Product Growth</a:t>
            </a:r>
          </a:p>
        </p:txBody>
      </p:sp>
    </p:spTree>
    <p:extLst>
      <p:ext uri="{BB962C8B-B14F-4D97-AF65-F5344CB8AC3E}">
        <p14:creationId xmlns:p14="http://schemas.microsoft.com/office/powerpoint/2010/main" val="19244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733" y="365113"/>
            <a:ext cx="1998133" cy="767291"/>
          </a:xfrm>
          <a:prstGeom prst="rect">
            <a:avLst/>
          </a:prstGeom>
          <a:noFill/>
          <a:ln>
            <a:noFill/>
          </a:ln>
        </p:spPr>
      </p:pic>
      <p:sp>
        <p:nvSpPr>
          <p:cNvPr id="102" name="Title 1">
            <a:extLst>
              <a:ext uri="{FF2B5EF4-FFF2-40B4-BE49-F238E27FC236}">
                <a16:creationId xmlns:a16="http://schemas.microsoft.com/office/drawing/2014/main" id="{1307C88F-F811-48E6-BD07-3A76E6533CEF}"/>
              </a:ext>
            </a:extLst>
          </p:cNvPr>
          <p:cNvSpPr>
            <a:spLocks noGrp="1"/>
          </p:cNvSpPr>
          <p:nvPr>
            <p:ph type="title"/>
          </p:nvPr>
        </p:nvSpPr>
        <p:spPr>
          <a:xfrm>
            <a:off x="3234244" y="100529"/>
            <a:ext cx="8548135" cy="1296458"/>
          </a:xfrm>
        </p:spPr>
        <p:txBody>
          <a:bodyPr>
            <a:noAutofit/>
          </a:bodyPr>
          <a:lstStyle/>
          <a:p>
            <a:pPr algn="ctr"/>
            <a:r>
              <a:rPr lang="en-US" b="1" dirty="0">
                <a:solidFill>
                  <a:srgbClr val="0B36F9"/>
                </a:solidFill>
                <a:latin typeface="Verdana Pro" panose="020F0502020204030204" pitchFamily="34" charset="0"/>
              </a:rPr>
              <a:t>Innovation:</a:t>
            </a:r>
            <a:br>
              <a:rPr lang="en-US" b="1" dirty="0">
                <a:solidFill>
                  <a:srgbClr val="0B36F9"/>
                </a:solidFill>
                <a:latin typeface="Verdana Pro" panose="020F0502020204030204" pitchFamily="34" charset="0"/>
              </a:rPr>
            </a:br>
            <a:r>
              <a:rPr lang="en-US" sz="2000" b="1" dirty="0">
                <a:solidFill>
                  <a:srgbClr val="0B36F9"/>
                </a:solidFill>
                <a:latin typeface="Verdana Pro" panose="020F0502020204030204" pitchFamily="34" charset="0"/>
              </a:rPr>
              <a:t>Products that are patentable, relevant, and value-add to the end user </a:t>
            </a:r>
          </a:p>
        </p:txBody>
      </p:sp>
      <p:grpSp>
        <p:nvGrpSpPr>
          <p:cNvPr id="16" name="Group 15">
            <a:extLst>
              <a:ext uri="{FF2B5EF4-FFF2-40B4-BE49-F238E27FC236}">
                <a16:creationId xmlns:a16="http://schemas.microsoft.com/office/drawing/2014/main" id="{4AE9056E-A7B7-475E-976B-A458B2DB1309}"/>
              </a:ext>
            </a:extLst>
          </p:cNvPr>
          <p:cNvGrpSpPr/>
          <p:nvPr/>
        </p:nvGrpSpPr>
        <p:grpSpPr>
          <a:xfrm>
            <a:off x="6335735" y="2450210"/>
            <a:ext cx="5713594" cy="4119991"/>
            <a:chOff x="5328024" y="2457641"/>
            <a:chExt cx="5713594" cy="4119991"/>
          </a:xfrm>
        </p:grpSpPr>
        <p:sp>
          <p:nvSpPr>
            <p:cNvPr id="8" name="Rectangle 7">
              <a:extLst>
                <a:ext uri="{FF2B5EF4-FFF2-40B4-BE49-F238E27FC236}">
                  <a16:creationId xmlns:a16="http://schemas.microsoft.com/office/drawing/2014/main" id="{8CE3B9C5-0756-4EC2-B2C7-75D02E3C35C3}"/>
                </a:ext>
              </a:extLst>
            </p:cNvPr>
            <p:cNvSpPr/>
            <p:nvPr/>
          </p:nvSpPr>
          <p:spPr>
            <a:xfrm flipH="1">
              <a:off x="9069550" y="3254328"/>
              <a:ext cx="1970178" cy="1661652"/>
            </a:xfrm>
            <a:prstGeom prst="rect">
              <a:avLst/>
            </a:prstGeom>
            <a:gradFill>
              <a:gsLst>
                <a:gs pos="12000">
                  <a:srgbClr val="FFFF00"/>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9317E7D-3B37-41D8-9BE5-FE08DFDE29ED}"/>
                </a:ext>
              </a:extLst>
            </p:cNvPr>
            <p:cNvSpPr/>
            <p:nvPr/>
          </p:nvSpPr>
          <p:spPr>
            <a:xfrm flipH="1">
              <a:off x="7094317" y="3253051"/>
              <a:ext cx="1970178" cy="1661652"/>
            </a:xfrm>
            <a:prstGeom prst="rect">
              <a:avLst/>
            </a:prstGeom>
            <a:gradFill>
              <a:gsLst>
                <a:gs pos="12000">
                  <a:srgbClr val="0B36F9"/>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0" name="Rectangle 9">
              <a:extLst>
                <a:ext uri="{FF2B5EF4-FFF2-40B4-BE49-F238E27FC236}">
                  <a16:creationId xmlns:a16="http://schemas.microsoft.com/office/drawing/2014/main" id="{EB814ED4-AB9B-45D7-8489-C3BE4E7A3D04}"/>
                </a:ext>
              </a:extLst>
            </p:cNvPr>
            <p:cNvSpPr/>
            <p:nvPr/>
          </p:nvSpPr>
          <p:spPr>
            <a:xfrm flipH="1">
              <a:off x="9071440" y="4915980"/>
              <a:ext cx="1970178" cy="1661652"/>
            </a:xfrm>
            <a:prstGeom prst="rect">
              <a:avLst/>
            </a:prstGeom>
            <a:gradFill>
              <a:gsLst>
                <a:gs pos="12000">
                  <a:srgbClr val="FF99FF"/>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07A60BD-7272-49C4-88AB-70F0CF1B0DB9}"/>
                </a:ext>
              </a:extLst>
            </p:cNvPr>
            <p:cNvSpPr/>
            <p:nvPr/>
          </p:nvSpPr>
          <p:spPr>
            <a:xfrm flipH="1">
              <a:off x="7094317" y="4915980"/>
              <a:ext cx="1970178" cy="1661652"/>
            </a:xfrm>
            <a:prstGeom prst="rect">
              <a:avLst/>
            </a:prstGeom>
            <a:gradFill>
              <a:gsLst>
                <a:gs pos="12000">
                  <a:srgbClr val="FF9F9F"/>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9483221-13FA-42E1-B3F7-030D6B8E19C8}"/>
                </a:ext>
              </a:extLst>
            </p:cNvPr>
            <p:cNvSpPr txBox="1"/>
            <p:nvPr/>
          </p:nvSpPr>
          <p:spPr>
            <a:xfrm flipH="1">
              <a:off x="7038219" y="2457642"/>
              <a:ext cx="1968287" cy="646331"/>
            </a:xfrm>
            <a:prstGeom prst="rect">
              <a:avLst/>
            </a:prstGeom>
            <a:noFill/>
          </p:spPr>
          <p:txBody>
            <a:bodyPr wrap="square" rtlCol="0">
              <a:spAutoFit/>
            </a:bodyPr>
            <a:lstStyle/>
            <a:p>
              <a:pPr algn="ctr"/>
              <a:r>
                <a:rPr lang="en-US" b="1" dirty="0">
                  <a:latin typeface="Verdana Pro" panose="020B0604030504040204" pitchFamily="34" charset="0"/>
                </a:rPr>
                <a:t>New</a:t>
              </a:r>
            </a:p>
            <a:p>
              <a:pPr algn="ctr"/>
              <a:r>
                <a:rPr lang="en-US" b="1" dirty="0">
                  <a:latin typeface="Verdana Pro" panose="020B0604030504040204" pitchFamily="34" charset="0"/>
                </a:rPr>
                <a:t>Customers</a:t>
              </a:r>
            </a:p>
          </p:txBody>
        </p:sp>
        <p:sp>
          <p:nvSpPr>
            <p:cNvPr id="15" name="TextBox 14">
              <a:extLst>
                <a:ext uri="{FF2B5EF4-FFF2-40B4-BE49-F238E27FC236}">
                  <a16:creationId xmlns:a16="http://schemas.microsoft.com/office/drawing/2014/main" id="{4C6AAA5A-1E04-42B4-B7AE-88F9A84EC1FA}"/>
                </a:ext>
              </a:extLst>
            </p:cNvPr>
            <p:cNvSpPr txBox="1"/>
            <p:nvPr/>
          </p:nvSpPr>
          <p:spPr>
            <a:xfrm flipH="1">
              <a:off x="9064494" y="2457641"/>
              <a:ext cx="1968287" cy="646331"/>
            </a:xfrm>
            <a:prstGeom prst="rect">
              <a:avLst/>
            </a:prstGeom>
            <a:noFill/>
          </p:spPr>
          <p:txBody>
            <a:bodyPr wrap="square" rtlCol="0">
              <a:spAutoFit/>
            </a:bodyPr>
            <a:lstStyle/>
            <a:p>
              <a:pPr algn="ctr"/>
              <a:r>
                <a:rPr lang="en-US" b="1" dirty="0">
                  <a:latin typeface="Verdana Pro" panose="020B0604030504040204" pitchFamily="34" charset="0"/>
                </a:rPr>
                <a:t>Existing</a:t>
              </a:r>
            </a:p>
            <a:p>
              <a:pPr algn="ctr"/>
              <a:r>
                <a:rPr lang="en-US" b="1" dirty="0">
                  <a:latin typeface="Verdana Pro" panose="020B0604030504040204" pitchFamily="34" charset="0"/>
                </a:rPr>
                <a:t>Customers</a:t>
              </a:r>
            </a:p>
          </p:txBody>
        </p:sp>
        <p:sp>
          <p:nvSpPr>
            <p:cNvPr id="33" name="TextBox 32">
              <a:extLst>
                <a:ext uri="{FF2B5EF4-FFF2-40B4-BE49-F238E27FC236}">
                  <a16:creationId xmlns:a16="http://schemas.microsoft.com/office/drawing/2014/main" id="{3CB46D2F-8933-4442-9BB7-3F76CBCFC801}"/>
                </a:ext>
              </a:extLst>
            </p:cNvPr>
            <p:cNvSpPr txBox="1"/>
            <p:nvPr/>
          </p:nvSpPr>
          <p:spPr>
            <a:xfrm flipH="1">
              <a:off x="5328024" y="5429049"/>
              <a:ext cx="1968287" cy="646331"/>
            </a:xfrm>
            <a:prstGeom prst="rect">
              <a:avLst/>
            </a:prstGeom>
            <a:noFill/>
          </p:spPr>
          <p:txBody>
            <a:bodyPr wrap="square" rtlCol="0">
              <a:spAutoFit/>
            </a:bodyPr>
            <a:lstStyle/>
            <a:p>
              <a:pPr algn="ctr"/>
              <a:r>
                <a:rPr lang="en-US" b="1" dirty="0">
                  <a:latin typeface="Verdana Pro" panose="020B0604030504040204" pitchFamily="34" charset="0"/>
                </a:rPr>
                <a:t>Existing</a:t>
              </a:r>
            </a:p>
            <a:p>
              <a:pPr algn="ctr"/>
              <a:r>
                <a:rPr lang="en-US" b="1" dirty="0">
                  <a:latin typeface="Verdana Pro" panose="020B0604030504040204" pitchFamily="34" charset="0"/>
                </a:rPr>
                <a:t>Products</a:t>
              </a:r>
            </a:p>
          </p:txBody>
        </p:sp>
      </p:grpSp>
      <p:grpSp>
        <p:nvGrpSpPr>
          <p:cNvPr id="18" name="Group 17">
            <a:extLst>
              <a:ext uri="{FF2B5EF4-FFF2-40B4-BE49-F238E27FC236}">
                <a16:creationId xmlns:a16="http://schemas.microsoft.com/office/drawing/2014/main" id="{7BB2915E-B5DD-4383-826D-D8FDD06B342A}"/>
              </a:ext>
            </a:extLst>
          </p:cNvPr>
          <p:cNvGrpSpPr/>
          <p:nvPr/>
        </p:nvGrpSpPr>
        <p:grpSpPr>
          <a:xfrm>
            <a:off x="249045" y="1511008"/>
            <a:ext cx="1866245" cy="5188568"/>
            <a:chOff x="1128023" y="1508744"/>
            <a:chExt cx="1866245" cy="5188568"/>
          </a:xfrm>
        </p:grpSpPr>
        <p:grpSp>
          <p:nvGrpSpPr>
            <p:cNvPr id="61" name="Group 60">
              <a:extLst>
                <a:ext uri="{FF2B5EF4-FFF2-40B4-BE49-F238E27FC236}">
                  <a16:creationId xmlns:a16="http://schemas.microsoft.com/office/drawing/2014/main" id="{369F7E82-A82C-4EFD-B605-ED56CEA2CAAC}"/>
                </a:ext>
              </a:extLst>
            </p:cNvPr>
            <p:cNvGrpSpPr/>
            <p:nvPr/>
          </p:nvGrpSpPr>
          <p:grpSpPr>
            <a:xfrm flipH="1">
              <a:off x="1178921" y="1508744"/>
              <a:ext cx="1768626" cy="1661652"/>
              <a:chOff x="8885603" y="1438171"/>
              <a:chExt cx="1725563" cy="1661652"/>
            </a:xfrm>
            <a:solidFill>
              <a:srgbClr val="FF9F9F"/>
            </a:solidFill>
          </p:grpSpPr>
          <p:sp>
            <p:nvSpPr>
              <p:cNvPr id="20" name="Oval 19">
                <a:extLst>
                  <a:ext uri="{FF2B5EF4-FFF2-40B4-BE49-F238E27FC236}">
                    <a16:creationId xmlns:a16="http://schemas.microsoft.com/office/drawing/2014/main" id="{3C2DEA60-80D8-42C4-92FA-1B65785CC6A4}"/>
                  </a:ext>
                </a:extLst>
              </p:cNvPr>
              <p:cNvSpPr/>
              <p:nvPr/>
            </p:nvSpPr>
            <p:spPr>
              <a:xfrm>
                <a:off x="8885603" y="1438171"/>
                <a:ext cx="1725563" cy="1661652"/>
              </a:xfrm>
              <a:prstGeom prst="ellipse">
                <a:avLst/>
              </a:prstGeom>
              <a:gradFill>
                <a:gsLst>
                  <a:gs pos="12000">
                    <a:srgbClr val="FF9F9F"/>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E281919-5AF7-4617-A2E6-62E8EE6B6864}"/>
                  </a:ext>
                </a:extLst>
              </p:cNvPr>
              <p:cNvSpPr txBox="1"/>
              <p:nvPr/>
            </p:nvSpPr>
            <p:spPr>
              <a:xfrm>
                <a:off x="8887643" y="1782265"/>
                <a:ext cx="1722175" cy="877163"/>
              </a:xfrm>
              <a:prstGeom prst="rect">
                <a:avLst/>
              </a:prstGeom>
              <a:noFill/>
              <a:ln w="38100">
                <a:noFill/>
              </a:ln>
            </p:spPr>
            <p:txBody>
              <a:bodyPr wrap="square" rtlCol="0">
                <a:spAutoFit/>
              </a:bodyPr>
              <a:lstStyle/>
              <a:p>
                <a:pPr algn="ctr"/>
                <a:r>
                  <a:rPr lang="en-US" sz="1700" b="1" dirty="0">
                    <a:latin typeface="Verdana Pro" panose="020B0604030504040204" pitchFamily="34" charset="0"/>
                  </a:rPr>
                  <a:t>Home Sphere</a:t>
                </a:r>
              </a:p>
              <a:p>
                <a:pPr algn="ctr"/>
                <a:r>
                  <a:rPr lang="en-US" sz="1700" b="1" dirty="0">
                    <a:latin typeface="Verdana Pro" panose="020B0604030504040204" pitchFamily="34" charset="0"/>
                  </a:rPr>
                  <a:t>(Fear Gap)</a:t>
                </a:r>
              </a:p>
            </p:txBody>
          </p:sp>
        </p:grpSp>
        <p:grpSp>
          <p:nvGrpSpPr>
            <p:cNvPr id="62" name="Group 61">
              <a:extLst>
                <a:ext uri="{FF2B5EF4-FFF2-40B4-BE49-F238E27FC236}">
                  <a16:creationId xmlns:a16="http://schemas.microsoft.com/office/drawing/2014/main" id="{C1671700-67CF-446A-A05F-EAF7A3CF0770}"/>
                </a:ext>
              </a:extLst>
            </p:cNvPr>
            <p:cNvGrpSpPr/>
            <p:nvPr/>
          </p:nvGrpSpPr>
          <p:grpSpPr>
            <a:xfrm flipH="1">
              <a:off x="1128023" y="3253051"/>
              <a:ext cx="1866245" cy="1661652"/>
              <a:chOff x="8846436" y="3176452"/>
              <a:chExt cx="1820805" cy="1661652"/>
            </a:xfrm>
          </p:grpSpPr>
          <p:sp>
            <p:nvSpPr>
              <p:cNvPr id="21" name="Oval 20">
                <a:extLst>
                  <a:ext uri="{FF2B5EF4-FFF2-40B4-BE49-F238E27FC236}">
                    <a16:creationId xmlns:a16="http://schemas.microsoft.com/office/drawing/2014/main" id="{0FD0E740-9250-4E34-95E7-1ADA15DB4CF7}"/>
                  </a:ext>
                </a:extLst>
              </p:cNvPr>
              <p:cNvSpPr/>
              <p:nvPr/>
            </p:nvSpPr>
            <p:spPr>
              <a:xfrm>
                <a:off x="8903688" y="3176452"/>
                <a:ext cx="1725563" cy="1661652"/>
              </a:xfrm>
              <a:prstGeom prst="ellipse">
                <a:avLst/>
              </a:prstGeom>
              <a:gradFill>
                <a:gsLst>
                  <a:gs pos="12000">
                    <a:srgbClr val="DACDFB"/>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14CE79-811C-412F-9AE2-B51AEA3DF8AC}"/>
                  </a:ext>
                </a:extLst>
              </p:cNvPr>
              <p:cNvSpPr txBox="1"/>
              <p:nvPr/>
            </p:nvSpPr>
            <p:spPr>
              <a:xfrm>
                <a:off x="8846436" y="3568696"/>
                <a:ext cx="1820805" cy="877163"/>
              </a:xfrm>
              <a:prstGeom prst="rect">
                <a:avLst/>
              </a:prstGeom>
              <a:noFill/>
              <a:ln w="38100">
                <a:noFill/>
              </a:ln>
            </p:spPr>
            <p:txBody>
              <a:bodyPr wrap="square" rtlCol="0">
                <a:spAutoFit/>
              </a:bodyPr>
              <a:lstStyle/>
              <a:p>
                <a:pPr algn="ctr"/>
                <a:r>
                  <a:rPr lang="en-US" sz="1700" b="1" dirty="0">
                    <a:latin typeface="Verdana Pro" panose="020B0604030504040204" pitchFamily="34" charset="0"/>
                  </a:rPr>
                  <a:t>Professional Sphere</a:t>
                </a:r>
              </a:p>
              <a:p>
                <a:pPr algn="ctr"/>
                <a:r>
                  <a:rPr lang="en-US" sz="1700" b="1" dirty="0">
                    <a:latin typeface="Verdana Pro" panose="020B0604030504040204" pitchFamily="34" charset="0"/>
                  </a:rPr>
                  <a:t>(Fear Gap)</a:t>
                </a:r>
              </a:p>
            </p:txBody>
          </p:sp>
        </p:grpSp>
        <p:grpSp>
          <p:nvGrpSpPr>
            <p:cNvPr id="63" name="Group 62">
              <a:extLst>
                <a:ext uri="{FF2B5EF4-FFF2-40B4-BE49-F238E27FC236}">
                  <a16:creationId xmlns:a16="http://schemas.microsoft.com/office/drawing/2014/main" id="{426770AB-F94C-479F-BBB9-2EF9782C56D8}"/>
                </a:ext>
              </a:extLst>
            </p:cNvPr>
            <p:cNvGrpSpPr/>
            <p:nvPr/>
          </p:nvGrpSpPr>
          <p:grpSpPr>
            <a:xfrm flipH="1">
              <a:off x="1176832" y="5035660"/>
              <a:ext cx="1768626" cy="1661652"/>
              <a:chOff x="8788633" y="4932660"/>
              <a:chExt cx="1725563" cy="1661652"/>
            </a:xfrm>
          </p:grpSpPr>
          <p:sp>
            <p:nvSpPr>
              <p:cNvPr id="22" name="Oval 21">
                <a:extLst>
                  <a:ext uri="{FF2B5EF4-FFF2-40B4-BE49-F238E27FC236}">
                    <a16:creationId xmlns:a16="http://schemas.microsoft.com/office/drawing/2014/main" id="{BC5C1ED8-FDAC-484B-B1D0-F4E3AE89B35E}"/>
                  </a:ext>
                </a:extLst>
              </p:cNvPr>
              <p:cNvSpPr/>
              <p:nvPr/>
            </p:nvSpPr>
            <p:spPr>
              <a:xfrm>
                <a:off x="8788633" y="4932660"/>
                <a:ext cx="1725563" cy="1661652"/>
              </a:xfrm>
              <a:prstGeom prst="ellipse">
                <a:avLst/>
              </a:prstGeom>
              <a:gradFill>
                <a:gsLst>
                  <a:gs pos="12000">
                    <a:srgbClr val="65F343"/>
                  </a:gs>
                  <a:gs pos="100000">
                    <a:schemeClr val="bg1"/>
                  </a:gs>
                  <a:gs pos="100000">
                    <a:schemeClr val="bg1"/>
                  </a:gs>
                </a:gsLst>
                <a:lin ang="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9209AD03-8FC0-45E2-A52D-F79EECC4EFA1}"/>
                  </a:ext>
                </a:extLst>
              </p:cNvPr>
              <p:cNvSpPr txBox="1"/>
              <p:nvPr/>
            </p:nvSpPr>
            <p:spPr>
              <a:xfrm>
                <a:off x="9073874" y="5455709"/>
                <a:ext cx="1174344" cy="615553"/>
              </a:xfrm>
              <a:prstGeom prst="rect">
                <a:avLst/>
              </a:prstGeom>
              <a:noFill/>
            </p:spPr>
            <p:txBody>
              <a:bodyPr wrap="square" rtlCol="0">
                <a:spAutoFit/>
              </a:bodyPr>
              <a:lstStyle/>
              <a:p>
                <a:pPr algn="ctr"/>
                <a:r>
                  <a:rPr lang="en-US" sz="1700" b="1" dirty="0">
                    <a:latin typeface="Verdana Pro" panose="020B0604030504040204" pitchFamily="34" charset="0"/>
                  </a:rPr>
                  <a:t>Social Sphere</a:t>
                </a:r>
              </a:p>
            </p:txBody>
          </p:sp>
        </p:grpSp>
      </p:grpSp>
      <p:grpSp>
        <p:nvGrpSpPr>
          <p:cNvPr id="47" name="Group 46">
            <a:extLst>
              <a:ext uri="{FF2B5EF4-FFF2-40B4-BE49-F238E27FC236}">
                <a16:creationId xmlns:a16="http://schemas.microsoft.com/office/drawing/2014/main" id="{6FF3E079-C56A-4D89-AD4E-29ADBF929C60}"/>
              </a:ext>
            </a:extLst>
          </p:cNvPr>
          <p:cNvGrpSpPr/>
          <p:nvPr/>
        </p:nvGrpSpPr>
        <p:grpSpPr>
          <a:xfrm>
            <a:off x="2221005" y="1417971"/>
            <a:ext cx="3589667" cy="5316950"/>
            <a:chOff x="2379406" y="1270513"/>
            <a:chExt cx="3589667" cy="5316950"/>
          </a:xfrm>
        </p:grpSpPr>
        <p:sp>
          <p:nvSpPr>
            <p:cNvPr id="41" name="TextBox 40">
              <a:extLst>
                <a:ext uri="{FF2B5EF4-FFF2-40B4-BE49-F238E27FC236}">
                  <a16:creationId xmlns:a16="http://schemas.microsoft.com/office/drawing/2014/main" id="{C2B0522B-896C-4697-8E15-1F1A6F3B16D0}"/>
                </a:ext>
              </a:extLst>
            </p:cNvPr>
            <p:cNvSpPr txBox="1"/>
            <p:nvPr/>
          </p:nvSpPr>
          <p:spPr>
            <a:xfrm>
              <a:off x="2956153" y="3832098"/>
              <a:ext cx="2408904" cy="523220"/>
            </a:xfrm>
            <a:prstGeom prst="rect">
              <a:avLst/>
            </a:prstGeom>
            <a:noFill/>
          </p:spPr>
          <p:txBody>
            <a:bodyPr wrap="square" rtlCol="0">
              <a:spAutoFit/>
            </a:bodyPr>
            <a:lstStyle/>
            <a:p>
              <a:pPr algn="ctr"/>
              <a:r>
                <a:rPr lang="en-US" sz="2800" b="1" i="1" dirty="0">
                  <a:solidFill>
                    <a:schemeClr val="bg1"/>
                  </a:solidFill>
                  <a:latin typeface="Verdana Pro" panose="020B0604030504040204" pitchFamily="34" charset="0"/>
                </a:rPr>
                <a:t>+ Insights</a:t>
              </a:r>
            </a:p>
          </p:txBody>
        </p:sp>
        <p:sp>
          <p:nvSpPr>
            <p:cNvPr id="26" name="Oval 25">
              <a:extLst>
                <a:ext uri="{FF2B5EF4-FFF2-40B4-BE49-F238E27FC236}">
                  <a16:creationId xmlns:a16="http://schemas.microsoft.com/office/drawing/2014/main" id="{499ACA56-2F7D-43E6-83AF-FC6C6AC55670}"/>
                </a:ext>
              </a:extLst>
            </p:cNvPr>
            <p:cNvSpPr/>
            <p:nvPr/>
          </p:nvSpPr>
          <p:spPr>
            <a:xfrm>
              <a:off x="2379406" y="1270513"/>
              <a:ext cx="854838" cy="5316950"/>
            </a:xfrm>
            <a:prstGeom prst="ellipse">
              <a:avLst/>
            </a:prstGeom>
            <a:gradFill>
              <a:gsLst>
                <a:gs pos="12000">
                  <a:srgbClr val="0B36F9"/>
                </a:gs>
                <a:gs pos="100000">
                  <a:schemeClr val="bg1"/>
                </a:gs>
                <a:gs pos="100000">
                  <a:schemeClr val="bg1"/>
                </a:gs>
              </a:gsLst>
              <a:lin ang="5400000" scaled="0"/>
            </a:gradFill>
            <a:ln w="57150">
              <a:solidFill>
                <a:srgbClr val="0B36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67EDD23E-BB08-455A-A804-B3913841DBBE}"/>
                </a:ext>
              </a:extLst>
            </p:cNvPr>
            <p:cNvCxnSpPr>
              <a:cxnSpLocks/>
              <a:stCxn id="26" idx="0"/>
              <a:endCxn id="38" idx="0"/>
            </p:cNvCxnSpPr>
            <p:nvPr/>
          </p:nvCxnSpPr>
          <p:spPr>
            <a:xfrm>
              <a:off x="2806825" y="1270513"/>
              <a:ext cx="2974758" cy="2138114"/>
            </a:xfrm>
            <a:prstGeom prst="line">
              <a:avLst/>
            </a:prstGeom>
            <a:ln w="57150">
              <a:solidFill>
                <a:srgbClr val="0B36F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EEB5A2-067A-4C4A-9788-4B90B24BE620}"/>
                </a:ext>
              </a:extLst>
            </p:cNvPr>
            <p:cNvCxnSpPr>
              <a:cxnSpLocks/>
              <a:endCxn id="38" idx="2"/>
            </p:cNvCxnSpPr>
            <p:nvPr/>
          </p:nvCxnSpPr>
          <p:spPr>
            <a:xfrm flipV="1">
              <a:off x="2922270" y="4437451"/>
              <a:ext cx="2877513" cy="2055436"/>
            </a:xfrm>
            <a:prstGeom prst="line">
              <a:avLst/>
            </a:prstGeom>
            <a:ln w="57150">
              <a:solidFill>
                <a:srgbClr val="0B36F9"/>
              </a:solidFill>
            </a:ln>
          </p:spPr>
          <p:style>
            <a:lnRef idx="1">
              <a:schemeClr val="accent1"/>
            </a:lnRef>
            <a:fillRef idx="0">
              <a:schemeClr val="accent1"/>
            </a:fillRef>
            <a:effectRef idx="0">
              <a:schemeClr val="accent1"/>
            </a:effectRef>
            <a:fontRef idx="minor">
              <a:schemeClr val="tx1"/>
            </a:fontRef>
          </p:style>
        </p:cxnSp>
        <p:sp>
          <p:nvSpPr>
            <p:cNvPr id="38" name="Arc 37">
              <a:extLst>
                <a:ext uri="{FF2B5EF4-FFF2-40B4-BE49-F238E27FC236}">
                  <a16:creationId xmlns:a16="http://schemas.microsoft.com/office/drawing/2014/main" id="{36C45764-F42D-452B-AD0D-3F7830645C0C}"/>
                </a:ext>
              </a:extLst>
            </p:cNvPr>
            <p:cNvSpPr/>
            <p:nvPr/>
          </p:nvSpPr>
          <p:spPr>
            <a:xfrm>
              <a:off x="5464768" y="3390624"/>
              <a:ext cx="504305" cy="1076727"/>
            </a:xfrm>
            <a:prstGeom prst="arc">
              <a:avLst>
                <a:gd name="adj1" fmla="val 16625015"/>
                <a:gd name="adj2" fmla="val 4844645"/>
              </a:avLst>
            </a:prstGeom>
            <a:ln w="57150">
              <a:solidFill>
                <a:srgbClr val="0B36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TextBox 43">
              <a:extLst>
                <a:ext uri="{FF2B5EF4-FFF2-40B4-BE49-F238E27FC236}">
                  <a16:creationId xmlns:a16="http://schemas.microsoft.com/office/drawing/2014/main" id="{FC4E9BB5-AE78-4086-BC87-7AF9EEC6B16D}"/>
                </a:ext>
              </a:extLst>
            </p:cNvPr>
            <p:cNvSpPr txBox="1"/>
            <p:nvPr/>
          </p:nvSpPr>
          <p:spPr>
            <a:xfrm>
              <a:off x="3381482" y="2862602"/>
              <a:ext cx="1825444" cy="1938992"/>
            </a:xfrm>
            <a:prstGeom prst="rect">
              <a:avLst/>
            </a:prstGeom>
            <a:noFill/>
          </p:spPr>
          <p:txBody>
            <a:bodyPr wrap="square" rtlCol="0">
              <a:spAutoFit/>
            </a:bodyPr>
            <a:lstStyle/>
            <a:p>
              <a:pPr algn="ctr"/>
              <a:r>
                <a:rPr lang="en-US" sz="2400" b="1" dirty="0">
                  <a:solidFill>
                    <a:srgbClr val="0B36F9"/>
                  </a:solidFill>
                </a:rPr>
                <a:t>Focused Innovation Using Consumer Insights</a:t>
              </a:r>
            </a:p>
          </p:txBody>
        </p:sp>
      </p:grpSp>
      <p:sp>
        <p:nvSpPr>
          <p:cNvPr id="48" name="Arrow: Right 47">
            <a:extLst>
              <a:ext uri="{FF2B5EF4-FFF2-40B4-BE49-F238E27FC236}">
                <a16:creationId xmlns:a16="http://schemas.microsoft.com/office/drawing/2014/main" id="{9301B912-10DD-4AE2-B8BD-47A8508EC5BD}"/>
              </a:ext>
            </a:extLst>
          </p:cNvPr>
          <p:cNvSpPr/>
          <p:nvPr/>
        </p:nvSpPr>
        <p:spPr>
          <a:xfrm>
            <a:off x="5941059" y="3298145"/>
            <a:ext cx="2104871" cy="1618822"/>
          </a:xfrm>
          <a:prstGeom prst="rightArrow">
            <a:avLst/>
          </a:prstGeom>
          <a:gradFill flip="none" rotWithShape="1">
            <a:gsLst>
              <a:gs pos="12000">
                <a:srgbClr val="0B36F9"/>
              </a:gs>
              <a:gs pos="100000">
                <a:schemeClr val="bg1"/>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EB2D8E3E-F8EB-4C8F-83C8-46D39286B7BE}"/>
              </a:ext>
            </a:extLst>
          </p:cNvPr>
          <p:cNvSpPr txBox="1"/>
          <p:nvPr/>
        </p:nvSpPr>
        <p:spPr>
          <a:xfrm>
            <a:off x="5783403" y="3630502"/>
            <a:ext cx="1731982" cy="954107"/>
          </a:xfrm>
          <a:prstGeom prst="rect">
            <a:avLst/>
          </a:prstGeom>
          <a:noFill/>
        </p:spPr>
        <p:txBody>
          <a:bodyPr wrap="square" rtlCol="0">
            <a:spAutoFit/>
          </a:bodyPr>
          <a:lstStyle/>
          <a:p>
            <a:pPr algn="ctr"/>
            <a:r>
              <a:rPr lang="en-US" sz="2800" dirty="0">
                <a:solidFill>
                  <a:schemeClr val="bg1"/>
                </a:solidFill>
              </a:rPr>
              <a:t>New Products</a:t>
            </a:r>
          </a:p>
        </p:txBody>
      </p:sp>
    </p:spTree>
    <p:extLst>
      <p:ext uri="{BB962C8B-B14F-4D97-AF65-F5344CB8AC3E}">
        <p14:creationId xmlns:p14="http://schemas.microsoft.com/office/powerpoint/2010/main" val="1309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latin typeface="Verdana Pro" panose="020B0604030504040204" pitchFamily="34" charset="0"/>
              </a:rPr>
              <a:t>New Retail and Digital Strategies</a:t>
            </a:r>
          </a:p>
        </p:txBody>
      </p:sp>
    </p:spTree>
    <p:extLst>
      <p:ext uri="{BB962C8B-B14F-4D97-AF65-F5344CB8AC3E}">
        <p14:creationId xmlns:p14="http://schemas.microsoft.com/office/powerpoint/2010/main" val="219796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373763" y="328084"/>
            <a:ext cx="8129979" cy="1296458"/>
          </a:xfrm>
        </p:spPr>
        <p:txBody>
          <a:bodyPr>
            <a:noAutofit/>
          </a:bodyPr>
          <a:lstStyle/>
          <a:p>
            <a:pPr algn="ctr"/>
            <a:r>
              <a:rPr lang="en-US" b="1" dirty="0">
                <a:solidFill>
                  <a:srgbClr val="0B36F9"/>
                </a:solidFill>
                <a:latin typeface="Verdana Pro" panose="020F0502020204030204" pitchFamily="34" charset="0"/>
              </a:rPr>
              <a:t>Retail: Consumer-Centric</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815804" y="1913994"/>
            <a:ext cx="10687938" cy="4351338"/>
          </a:xfrm>
        </p:spPr>
        <p:txBody>
          <a:bodyPr anchor="t">
            <a:normAutofit lnSpcReduction="10000"/>
          </a:bodyPr>
          <a:lstStyle/>
          <a:p>
            <a:pPr marL="0" indent="0">
              <a:buNone/>
            </a:pPr>
            <a:r>
              <a:rPr lang="en-US" sz="3200" dirty="0">
                <a:latin typeface="Verdana Pro" panose="020B0604030504040204" pitchFamily="34" charset="0"/>
              </a:rPr>
              <a:t>Launched Spring 2020 </a:t>
            </a:r>
          </a:p>
          <a:p>
            <a:pPr marL="0" indent="0">
              <a:buNone/>
            </a:pPr>
            <a:endParaRPr lang="en-US" sz="1400" dirty="0"/>
          </a:p>
          <a:p>
            <a:pPr lvl="1"/>
            <a:r>
              <a:rPr lang="en-US" sz="2800" dirty="0">
                <a:latin typeface="Verdana Pro" panose="020B0604030504040204" pitchFamily="34" charset="0"/>
              </a:rPr>
              <a:t>Full Product Continuum introduced (showing double-digit growth)</a:t>
            </a:r>
          </a:p>
          <a:p>
            <a:pPr marL="457200" lvl="1" indent="0">
              <a:buNone/>
            </a:pPr>
            <a:endParaRPr lang="en-US" sz="1400" dirty="0">
              <a:latin typeface="Verdana Pro" panose="020B0604030504040204" pitchFamily="34" charset="0"/>
            </a:endParaRPr>
          </a:p>
          <a:p>
            <a:pPr lvl="1"/>
            <a:r>
              <a:rPr lang="en-US" sz="2800" dirty="0">
                <a:latin typeface="Verdana Pro" panose="020B0604030504040204" pitchFamily="34" charset="0"/>
              </a:rPr>
              <a:t>Packaging and Product Refresh</a:t>
            </a:r>
          </a:p>
          <a:p>
            <a:pPr marL="457200" lvl="1" indent="0">
              <a:buNone/>
            </a:pPr>
            <a:endParaRPr lang="en-US" sz="1400" dirty="0">
              <a:latin typeface="Verdana Pro" panose="020B0604030504040204" pitchFamily="34" charset="0"/>
            </a:endParaRPr>
          </a:p>
          <a:p>
            <a:pPr lvl="1"/>
            <a:r>
              <a:rPr lang="en-US" sz="2800" dirty="0">
                <a:latin typeface="Verdana Pro" panose="020B0604030504040204" pitchFamily="34" charset="0"/>
              </a:rPr>
              <a:t>Price Point Strategy – use of Tornado Brand</a:t>
            </a:r>
          </a:p>
          <a:p>
            <a:pPr marL="457200" lvl="1" indent="0">
              <a:buNone/>
            </a:pPr>
            <a:endParaRPr lang="en-US" sz="1400" dirty="0">
              <a:latin typeface="Verdana Pro" panose="020B0604030504040204" pitchFamily="34" charset="0"/>
            </a:endParaRPr>
          </a:p>
          <a:p>
            <a:pPr marL="457200" lvl="1" indent="0">
              <a:buNone/>
            </a:pPr>
            <a:endParaRPr lang="en-US" sz="2800" b="1" dirty="0">
              <a:solidFill>
                <a:srgbClr val="0B36F9"/>
              </a:solidFill>
              <a:latin typeface="Verdana Pro" panose="020B0604030504040204" pitchFamily="34" charset="0"/>
            </a:endParaRPr>
          </a:p>
          <a:p>
            <a:pPr marL="457200" lvl="1" indent="0" algn="ctr">
              <a:buNone/>
            </a:pPr>
            <a:r>
              <a:rPr lang="en-US" sz="3200" b="1" dirty="0">
                <a:solidFill>
                  <a:srgbClr val="0B36F9"/>
                </a:solidFill>
                <a:latin typeface="Verdana Pro" panose="020B0604030504040204" pitchFamily="34" charset="0"/>
              </a:rPr>
              <a:t>Goal: Develop a Personal Safety Category at the Retail Level (currently none exists)</a:t>
            </a:r>
          </a:p>
          <a:p>
            <a:pPr marL="457200" lvl="1" indent="0" algn="ctr">
              <a:buNone/>
            </a:pPr>
            <a:endParaRPr lang="en-US" sz="2800" dirty="0"/>
          </a:p>
          <a:p>
            <a:pPr marL="0" indent="0">
              <a:buNone/>
            </a:pPr>
            <a:endParaRPr lang="en-US" sz="4000" b="1" dirty="0">
              <a:solidFill>
                <a:srgbClr val="0B36F9"/>
              </a:solidFill>
            </a:endParaRP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Tree>
    <p:extLst>
      <p:ext uri="{BB962C8B-B14F-4D97-AF65-F5344CB8AC3E}">
        <p14:creationId xmlns:p14="http://schemas.microsoft.com/office/powerpoint/2010/main" val="353554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77869"/>
            <a:ext cx="6223262" cy="851153"/>
          </a:xfrm>
        </p:spPr>
        <p:txBody>
          <a:bodyPr>
            <a:noAutofit/>
          </a:bodyPr>
          <a:lstStyle/>
          <a:p>
            <a:r>
              <a:rPr lang="en-US" sz="2800" b="1" i="1" cap="small" dirty="0">
                <a:solidFill>
                  <a:srgbClr val="0B36F9"/>
                </a:solidFill>
                <a:latin typeface="+mn-lt"/>
                <a:cs typeface="Times New Roman" panose="02020603050405020304" pitchFamily="18" charset="0"/>
              </a:rPr>
              <a:t>Current Product Development Pipeline</a:t>
            </a:r>
          </a:p>
        </p:txBody>
      </p:sp>
      <p:sp>
        <p:nvSpPr>
          <p:cNvPr id="10" name="Slide Number Placeholder 9"/>
          <p:cNvSpPr>
            <a:spLocks noGrp="1"/>
          </p:cNvSpPr>
          <p:nvPr>
            <p:ph type="sldNum" sz="quarter" idx="12"/>
          </p:nvPr>
        </p:nvSpPr>
        <p:spPr/>
        <p:txBody>
          <a:bodyPr/>
          <a:lstStyle/>
          <a:p>
            <a:fld id="{8A14FC39-4B3D-411F-8C99-E3300F671729}" type="slidenum">
              <a:rPr lang="en-US" smtClean="0"/>
              <a:pPr/>
              <a:t>26</a:t>
            </a:fld>
            <a:endParaRPr lang="en-US" dirty="0"/>
          </a:p>
        </p:txBody>
      </p:sp>
      <p:sp>
        <p:nvSpPr>
          <p:cNvPr id="8" name="Date Placeholder 7"/>
          <p:cNvSpPr>
            <a:spLocks noGrp="1"/>
          </p:cNvSpPr>
          <p:nvPr>
            <p:ph type="dt" sz="half" idx="10"/>
          </p:nvPr>
        </p:nvSpPr>
        <p:spPr/>
        <p:txBody>
          <a:bodyPr/>
          <a:lstStyle/>
          <a:p>
            <a:fld id="{35ABD8BF-1AD4-4D85-8F04-38C6A60725CC}" type="datetime1">
              <a:rPr lang="en-US" smtClean="0"/>
              <a:pPr/>
              <a:t>5/20/2020</a:t>
            </a:fld>
            <a:endParaRPr lang="en-US" dirty="0"/>
          </a:p>
        </p:txBody>
      </p:sp>
      <p:sp>
        <p:nvSpPr>
          <p:cNvPr id="3" name="Rectangle 2">
            <a:extLst>
              <a:ext uri="{FF2B5EF4-FFF2-40B4-BE49-F238E27FC236}">
                <a16:creationId xmlns:a16="http://schemas.microsoft.com/office/drawing/2014/main" id="{AF423B6D-06EC-44E8-9188-B061D108B91F}"/>
              </a:ext>
            </a:extLst>
          </p:cNvPr>
          <p:cNvSpPr/>
          <p:nvPr/>
        </p:nvSpPr>
        <p:spPr>
          <a:xfrm>
            <a:off x="2579802" y="1517720"/>
            <a:ext cx="7326198" cy="2031325"/>
          </a:xfrm>
          <a:prstGeom prst="rect">
            <a:avLst/>
          </a:prstGeom>
        </p:spPr>
        <p:txBody>
          <a:bodyPr wrap="square">
            <a:spAutoFit/>
          </a:bodyPr>
          <a:lstStyle/>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endParaRPr lang="en-US" sz="1400" dirty="0">
              <a:solidFill>
                <a:srgbClr val="424242"/>
              </a:solidFill>
              <a:latin typeface="&amp;quot"/>
            </a:endParaRPr>
          </a:p>
          <a:p>
            <a:r>
              <a:rPr lang="en-US" sz="1400" dirty="0">
                <a:solidFill>
                  <a:srgbClr val="424242"/>
                </a:solidFill>
                <a:latin typeface="&amp;quot"/>
              </a:rPr>
              <a:t> </a:t>
            </a:r>
          </a:p>
          <a:p>
            <a:endParaRPr lang="en-US" sz="1400" dirty="0">
              <a:solidFill>
                <a:srgbClr val="424242"/>
              </a:solidFill>
              <a:latin typeface="&amp;quot"/>
            </a:endParaRPr>
          </a:p>
          <a:p>
            <a:r>
              <a:rPr lang="en-US" sz="1400" dirty="0">
                <a:solidFill>
                  <a:srgbClr val="424242"/>
                </a:solidFill>
                <a:latin typeface="&amp;quot"/>
              </a:rPr>
              <a:t> </a:t>
            </a:r>
          </a:p>
          <a:p>
            <a:r>
              <a:rPr lang="en-US" sz="1400" dirty="0">
                <a:solidFill>
                  <a:srgbClr val="424242"/>
                </a:solidFill>
                <a:latin typeface="&amp;quot"/>
              </a:rPr>
              <a:t>.</a:t>
            </a:r>
          </a:p>
        </p:txBody>
      </p:sp>
      <p:pic>
        <p:nvPicPr>
          <p:cNvPr id="11" name="Picture 10">
            <a:extLst>
              <a:ext uri="{FF2B5EF4-FFF2-40B4-BE49-F238E27FC236}">
                <a16:creationId xmlns:a16="http://schemas.microsoft.com/office/drawing/2014/main" id="{0D38F3B0-D398-4EF4-A19F-478612B118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479" y="4910597"/>
            <a:ext cx="3617042" cy="1161026"/>
          </a:xfrm>
          <a:prstGeom prst="rect">
            <a:avLst/>
          </a:prstGeom>
        </p:spPr>
      </p:pic>
      <p:sp>
        <p:nvSpPr>
          <p:cNvPr id="12" name="TextBox 11">
            <a:extLst>
              <a:ext uri="{FF2B5EF4-FFF2-40B4-BE49-F238E27FC236}">
                <a16:creationId xmlns:a16="http://schemas.microsoft.com/office/drawing/2014/main" id="{98BFC85D-06E5-418D-8D2E-FFA475008340}"/>
              </a:ext>
            </a:extLst>
          </p:cNvPr>
          <p:cNvSpPr txBox="1"/>
          <p:nvPr/>
        </p:nvSpPr>
        <p:spPr>
          <a:xfrm>
            <a:off x="1883566" y="1644498"/>
            <a:ext cx="8718669" cy="2585323"/>
          </a:xfrm>
          <a:prstGeom prst="rect">
            <a:avLst/>
          </a:prstGeom>
          <a:noFill/>
        </p:spPr>
        <p:txBody>
          <a:bodyPr wrap="none" rtlCol="0">
            <a:spAutoFit/>
          </a:bodyPr>
          <a:lstStyle/>
          <a:p>
            <a:pPr marL="285750" indent="-285750">
              <a:buFont typeface="Arial" panose="020B0604020202020204" pitchFamily="34" charset="0"/>
              <a:buChar char="•"/>
            </a:pPr>
            <a:r>
              <a:rPr lang="en-US" sz="2400" dirty="0"/>
              <a:t>Recently completed Consumer Insight potential opportunities:</a:t>
            </a:r>
          </a:p>
          <a:p>
            <a:pPr marL="285750" indent="-285750">
              <a:buFont typeface="Arial" panose="020B0604020202020204" pitchFamily="34" charset="0"/>
              <a:buChar char="•"/>
            </a:pPr>
            <a:r>
              <a:rPr lang="en-US" sz="2400" dirty="0"/>
              <a:t>Increase educational opportunities especially for non-users of PPD</a:t>
            </a:r>
          </a:p>
          <a:p>
            <a:pPr marL="285750" indent="-285750">
              <a:buFont typeface="Arial" panose="020B0604020202020204" pitchFamily="34" charset="0"/>
              <a:buChar char="•"/>
            </a:pPr>
            <a:r>
              <a:rPr lang="en-US" sz="2400" dirty="0"/>
              <a:t>Make products easier to use</a:t>
            </a:r>
          </a:p>
          <a:p>
            <a:pPr marL="285750" indent="-285750">
              <a:buFont typeface="Arial" panose="020B0604020202020204" pitchFamily="34" charset="0"/>
              <a:buChar char="•"/>
            </a:pPr>
            <a:r>
              <a:rPr lang="en-US" sz="2400" dirty="0"/>
              <a:t>Products for potential home use</a:t>
            </a:r>
          </a:p>
          <a:p>
            <a:pPr marL="285750" indent="-285750">
              <a:buFont typeface="Arial" panose="020B0604020202020204" pitchFamily="34" charset="0"/>
              <a:buChar char="•"/>
            </a:pPr>
            <a:r>
              <a:rPr lang="en-US" sz="2400" dirty="0"/>
              <a:t>Leverage search frequency of Mace ® Brand in eCommerce</a:t>
            </a:r>
          </a:p>
          <a:p>
            <a:pPr marL="285750" indent="-285750">
              <a:buFont typeface="Arial" panose="020B0604020202020204" pitchFamily="34" charset="0"/>
              <a:buChar char="•"/>
            </a:pPr>
            <a:r>
              <a:rPr lang="en-US" sz="2400" dirty="0"/>
              <a:t>Expand Tornado as entry price point Brand in certain channels</a:t>
            </a:r>
          </a:p>
          <a:p>
            <a:r>
              <a:rPr lang="en-US" dirty="0"/>
              <a:t> </a:t>
            </a:r>
          </a:p>
        </p:txBody>
      </p:sp>
      <p:pic>
        <p:nvPicPr>
          <p:cNvPr id="2" name="Picture 1">
            <a:extLst>
              <a:ext uri="{FF2B5EF4-FFF2-40B4-BE49-F238E27FC236}">
                <a16:creationId xmlns:a16="http://schemas.microsoft.com/office/drawing/2014/main" id="{AEE760C5-7E8B-4778-8B4C-112F24523562}"/>
              </a:ext>
            </a:extLst>
          </p:cNvPr>
          <p:cNvPicPr>
            <a:picLocks noChangeAspect="1"/>
          </p:cNvPicPr>
          <p:nvPr/>
        </p:nvPicPr>
        <p:blipFill>
          <a:blip r:embed="rId4"/>
          <a:stretch>
            <a:fillRect/>
          </a:stretch>
        </p:blipFill>
        <p:spPr>
          <a:xfrm>
            <a:off x="838200" y="360859"/>
            <a:ext cx="2253792" cy="868434"/>
          </a:xfrm>
          <a:prstGeom prst="rect">
            <a:avLst/>
          </a:prstGeom>
        </p:spPr>
      </p:pic>
    </p:spTree>
    <p:extLst>
      <p:ext uri="{BB962C8B-B14F-4D97-AF65-F5344CB8AC3E}">
        <p14:creationId xmlns:p14="http://schemas.microsoft.com/office/powerpoint/2010/main" val="2845057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51771" y="328084"/>
            <a:ext cx="6803273" cy="1296458"/>
          </a:xfrm>
        </p:spPr>
        <p:txBody>
          <a:bodyPr>
            <a:noAutofit/>
          </a:bodyPr>
          <a:lstStyle/>
          <a:p>
            <a:r>
              <a:rPr lang="en-US" b="1" dirty="0">
                <a:solidFill>
                  <a:srgbClr val="0B36F9"/>
                </a:solidFill>
                <a:latin typeface="Verdana Pro" panose="020F0502020204030204" pitchFamily="34" charset="0"/>
              </a:rPr>
              <a:t>Product Line Refresh</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pic>
        <p:nvPicPr>
          <p:cNvPr id="5" name="Picture 4">
            <a:extLst>
              <a:ext uri="{FF2B5EF4-FFF2-40B4-BE49-F238E27FC236}">
                <a16:creationId xmlns:a16="http://schemas.microsoft.com/office/drawing/2014/main" id="{F4896693-8621-AC4B-A59C-14282946E067}"/>
              </a:ext>
            </a:extLst>
          </p:cNvPr>
          <p:cNvPicPr>
            <a:picLocks noChangeAspect="1"/>
          </p:cNvPicPr>
          <p:nvPr/>
        </p:nvPicPr>
        <p:blipFill>
          <a:blip r:embed="rId3"/>
          <a:stretch>
            <a:fillRect/>
          </a:stretch>
        </p:blipFill>
        <p:spPr>
          <a:xfrm>
            <a:off x="215899" y="1774224"/>
            <a:ext cx="3099766" cy="3099766"/>
          </a:xfrm>
          <a:prstGeom prst="rect">
            <a:avLst/>
          </a:prstGeom>
        </p:spPr>
      </p:pic>
      <p:pic>
        <p:nvPicPr>
          <p:cNvPr id="10" name="Picture 9">
            <a:extLst>
              <a:ext uri="{FF2B5EF4-FFF2-40B4-BE49-F238E27FC236}">
                <a16:creationId xmlns:a16="http://schemas.microsoft.com/office/drawing/2014/main" id="{3D0095EC-B3FC-3A48-AB95-F2EDE61D6BED}"/>
              </a:ext>
            </a:extLst>
          </p:cNvPr>
          <p:cNvPicPr>
            <a:picLocks noChangeAspect="1"/>
          </p:cNvPicPr>
          <p:nvPr/>
        </p:nvPicPr>
        <p:blipFill>
          <a:blip r:embed="rId4"/>
          <a:stretch>
            <a:fillRect/>
          </a:stretch>
        </p:blipFill>
        <p:spPr>
          <a:xfrm>
            <a:off x="7931150" y="2782338"/>
            <a:ext cx="4044951" cy="3957017"/>
          </a:xfrm>
          <a:prstGeom prst="rect">
            <a:avLst/>
          </a:prstGeom>
        </p:spPr>
      </p:pic>
      <p:pic>
        <p:nvPicPr>
          <p:cNvPr id="4" name="Picture 3" descr="A close up of a device&#10;&#10;Description automatically generated">
            <a:extLst>
              <a:ext uri="{FF2B5EF4-FFF2-40B4-BE49-F238E27FC236}">
                <a16:creationId xmlns:a16="http://schemas.microsoft.com/office/drawing/2014/main" id="{182525A1-4838-4864-B7ED-307AE7157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741" y="2022723"/>
            <a:ext cx="1457111" cy="2229728"/>
          </a:xfrm>
          <a:prstGeom prst="rect">
            <a:avLst/>
          </a:prstGeom>
        </p:spPr>
      </p:pic>
      <p:pic>
        <p:nvPicPr>
          <p:cNvPr id="8" name="Picture 7" descr="A close up of a device&#10;&#10;Description automatically generated">
            <a:extLst>
              <a:ext uri="{FF2B5EF4-FFF2-40B4-BE49-F238E27FC236}">
                <a16:creationId xmlns:a16="http://schemas.microsoft.com/office/drawing/2014/main" id="{A944FBD8-774C-4281-AFE8-1DE7BC2D3E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0581" y="2017223"/>
            <a:ext cx="1444608" cy="2190564"/>
          </a:xfrm>
          <a:prstGeom prst="rect">
            <a:avLst/>
          </a:prstGeom>
        </p:spPr>
      </p:pic>
      <p:pic>
        <p:nvPicPr>
          <p:cNvPr id="12" name="Picture 11" descr="A picture containing pink&#10;&#10;Description automatically generated">
            <a:extLst>
              <a:ext uri="{FF2B5EF4-FFF2-40B4-BE49-F238E27FC236}">
                <a16:creationId xmlns:a16="http://schemas.microsoft.com/office/drawing/2014/main" id="{CDFDDFDE-1A92-4B7A-89DA-5B11F08865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9435" y="4263384"/>
            <a:ext cx="1651945" cy="2173894"/>
          </a:xfrm>
          <a:prstGeom prst="rect">
            <a:avLst/>
          </a:prstGeom>
        </p:spPr>
      </p:pic>
      <p:pic>
        <p:nvPicPr>
          <p:cNvPr id="14" name="Picture 13">
            <a:extLst>
              <a:ext uri="{FF2B5EF4-FFF2-40B4-BE49-F238E27FC236}">
                <a16:creationId xmlns:a16="http://schemas.microsoft.com/office/drawing/2014/main" id="{15971701-DDCE-475F-B2E6-02F5696696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1534" y="1992300"/>
            <a:ext cx="1182884" cy="2218543"/>
          </a:xfrm>
          <a:prstGeom prst="rect">
            <a:avLst/>
          </a:prstGeom>
        </p:spPr>
      </p:pic>
      <p:pic>
        <p:nvPicPr>
          <p:cNvPr id="23" name="Picture 22" descr="A close up of a device&#10;&#10;Description automatically generated">
            <a:extLst>
              <a:ext uri="{FF2B5EF4-FFF2-40B4-BE49-F238E27FC236}">
                <a16:creationId xmlns:a16="http://schemas.microsoft.com/office/drawing/2014/main" id="{D034EC28-BDD2-4D7F-8567-C68E19F3A0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6451" y="4252451"/>
            <a:ext cx="1477489" cy="2240424"/>
          </a:xfrm>
          <a:prstGeom prst="rect">
            <a:avLst/>
          </a:prstGeom>
        </p:spPr>
      </p:pic>
      <p:sp>
        <p:nvSpPr>
          <p:cNvPr id="3" name="TextBox 2">
            <a:extLst>
              <a:ext uri="{FF2B5EF4-FFF2-40B4-BE49-F238E27FC236}">
                <a16:creationId xmlns:a16="http://schemas.microsoft.com/office/drawing/2014/main" id="{76BC081F-29A9-48DB-9FF1-391DDBDE8B1F}"/>
              </a:ext>
            </a:extLst>
          </p:cNvPr>
          <p:cNvSpPr txBox="1"/>
          <p:nvPr/>
        </p:nvSpPr>
        <p:spPr>
          <a:xfrm>
            <a:off x="9289915" y="1774224"/>
            <a:ext cx="1682885" cy="1200329"/>
          </a:xfrm>
          <a:prstGeom prst="rect">
            <a:avLst/>
          </a:prstGeom>
          <a:noFill/>
          <a:ln w="22225">
            <a:solidFill>
              <a:srgbClr val="0B36F9"/>
            </a:solidFill>
          </a:ln>
        </p:spPr>
        <p:txBody>
          <a:bodyPr wrap="square" rtlCol="0">
            <a:spAutoFit/>
          </a:bodyPr>
          <a:lstStyle/>
          <a:p>
            <a:r>
              <a:rPr lang="en-US" dirty="0"/>
              <a:t>New Product – easy to understand and simple to use!</a:t>
            </a:r>
          </a:p>
        </p:txBody>
      </p:sp>
    </p:spTree>
    <p:extLst>
      <p:ext uri="{BB962C8B-B14F-4D97-AF65-F5344CB8AC3E}">
        <p14:creationId xmlns:p14="http://schemas.microsoft.com/office/powerpoint/2010/main" val="11983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195483" y="340518"/>
            <a:ext cx="8514737" cy="1296458"/>
          </a:xfrm>
        </p:spPr>
        <p:txBody>
          <a:bodyPr>
            <a:noAutofit/>
          </a:bodyPr>
          <a:lstStyle/>
          <a:p>
            <a:pPr algn="ctr"/>
            <a:r>
              <a:rPr lang="en-US" sz="3600" b="1" dirty="0">
                <a:solidFill>
                  <a:srgbClr val="0B36F9"/>
                </a:solidFill>
                <a:latin typeface="Verdana Pro" panose="020F0502020204030204" pitchFamily="34" charset="0"/>
              </a:rPr>
              <a:t>Digital Marketplace Opportunity</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pic>
        <p:nvPicPr>
          <p:cNvPr id="7" name="Picture 6">
            <a:extLst>
              <a:ext uri="{FF2B5EF4-FFF2-40B4-BE49-F238E27FC236}">
                <a16:creationId xmlns:a16="http://schemas.microsoft.com/office/drawing/2014/main" id="{239DBD0F-82A7-4D77-81DA-D73215AD3CA9}"/>
              </a:ext>
            </a:extLst>
          </p:cNvPr>
          <p:cNvPicPr>
            <a:picLocks noChangeAspect="1"/>
          </p:cNvPicPr>
          <p:nvPr/>
        </p:nvPicPr>
        <p:blipFill>
          <a:blip r:embed="rId3"/>
          <a:stretch>
            <a:fillRect/>
          </a:stretch>
        </p:blipFill>
        <p:spPr>
          <a:xfrm>
            <a:off x="5945219" y="1838527"/>
            <a:ext cx="4786009" cy="4786009"/>
          </a:xfrm>
          <a:prstGeom prst="rect">
            <a:avLst/>
          </a:prstGeom>
        </p:spPr>
      </p:pic>
      <p:sp>
        <p:nvSpPr>
          <p:cNvPr id="9" name="TextBox 8">
            <a:extLst>
              <a:ext uri="{FF2B5EF4-FFF2-40B4-BE49-F238E27FC236}">
                <a16:creationId xmlns:a16="http://schemas.microsoft.com/office/drawing/2014/main" id="{860E1F42-323B-48DF-96D3-2E9452A25759}"/>
              </a:ext>
            </a:extLst>
          </p:cNvPr>
          <p:cNvSpPr txBox="1"/>
          <p:nvPr/>
        </p:nvSpPr>
        <p:spPr>
          <a:xfrm>
            <a:off x="682559" y="4869331"/>
            <a:ext cx="3250349" cy="646331"/>
          </a:xfrm>
          <a:prstGeom prst="rect">
            <a:avLst/>
          </a:prstGeom>
          <a:noFill/>
          <a:ln w="19050">
            <a:solidFill>
              <a:srgbClr val="FF0000"/>
            </a:solidFill>
          </a:ln>
        </p:spPr>
        <p:txBody>
          <a:bodyPr wrap="square" rtlCol="0">
            <a:spAutoFit/>
          </a:bodyPr>
          <a:lstStyle/>
          <a:p>
            <a:r>
              <a:rPr lang="en-US" dirty="0"/>
              <a:t>Ecommerce gross margins are</a:t>
            </a:r>
          </a:p>
          <a:p>
            <a:r>
              <a:rPr lang="en-US" dirty="0"/>
              <a:t>Typically 1.5 to 2X retail</a:t>
            </a:r>
          </a:p>
        </p:txBody>
      </p:sp>
      <p:sp>
        <p:nvSpPr>
          <p:cNvPr id="12" name="Speech Bubble: Oval 11">
            <a:extLst>
              <a:ext uri="{FF2B5EF4-FFF2-40B4-BE49-F238E27FC236}">
                <a16:creationId xmlns:a16="http://schemas.microsoft.com/office/drawing/2014/main" id="{50BFC4F2-234F-4778-BF9C-45B8D21FD499}"/>
              </a:ext>
            </a:extLst>
          </p:cNvPr>
          <p:cNvSpPr/>
          <p:nvPr/>
        </p:nvSpPr>
        <p:spPr>
          <a:xfrm>
            <a:off x="1788369" y="1951616"/>
            <a:ext cx="2814227" cy="2518811"/>
          </a:xfrm>
          <a:prstGeom prst="wedgeEllipse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Mace 2019 eCommerce sales are only 13% of total sales – significant upside</a:t>
            </a:r>
          </a:p>
        </p:txBody>
      </p:sp>
    </p:spTree>
    <p:extLst>
      <p:ext uri="{BB962C8B-B14F-4D97-AF65-F5344CB8AC3E}">
        <p14:creationId xmlns:p14="http://schemas.microsoft.com/office/powerpoint/2010/main" val="206511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195483" y="340518"/>
            <a:ext cx="8514737" cy="1296458"/>
          </a:xfrm>
        </p:spPr>
        <p:txBody>
          <a:bodyPr>
            <a:noAutofit/>
          </a:bodyPr>
          <a:lstStyle/>
          <a:p>
            <a:pPr algn="ctr"/>
            <a:r>
              <a:rPr lang="en-US" sz="3600" b="1" dirty="0">
                <a:solidFill>
                  <a:srgbClr val="0B36F9"/>
                </a:solidFill>
                <a:latin typeface="Verdana Pro" panose="020F0502020204030204" pitchFamily="34" charset="0"/>
              </a:rPr>
              <a:t>Digital: Content Development</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403122" y="1913993"/>
            <a:ext cx="11385755" cy="4771941"/>
          </a:xfrm>
        </p:spPr>
        <p:txBody>
          <a:bodyPr anchor="t">
            <a:normAutofit fontScale="77500" lnSpcReduction="20000"/>
          </a:bodyPr>
          <a:lstStyle/>
          <a:p>
            <a:r>
              <a:rPr lang="en-US" sz="3200" dirty="0">
                <a:solidFill>
                  <a:srgbClr val="0B36F9"/>
                </a:solidFill>
                <a:latin typeface="Verdana Pro" panose="020B0604030504040204" pitchFamily="34" charset="0"/>
              </a:rPr>
              <a:t>Completed</a:t>
            </a:r>
            <a:r>
              <a:rPr lang="en-US" sz="3200" dirty="0">
                <a:latin typeface="Verdana Pro" panose="020B0604030504040204" pitchFamily="34" charset="0"/>
              </a:rPr>
              <a:t> in 2019/Q1202:</a:t>
            </a:r>
          </a:p>
          <a:p>
            <a:pPr lvl="1"/>
            <a:r>
              <a:rPr lang="en-US" sz="2600" dirty="0">
                <a:latin typeface="Verdana Pro" panose="020B0604030504040204" pitchFamily="34" charset="0"/>
              </a:rPr>
              <a:t>Amazon content upgrade</a:t>
            </a:r>
          </a:p>
          <a:p>
            <a:pPr lvl="1"/>
            <a:r>
              <a:rPr lang="en-US" sz="2600" dirty="0">
                <a:latin typeface="Verdana Pro" panose="020B0604030504040204" pitchFamily="34" charset="0"/>
              </a:rPr>
              <a:t>Website buildout</a:t>
            </a:r>
          </a:p>
          <a:p>
            <a:pPr lvl="1"/>
            <a:endParaRPr lang="en-US" sz="2600" dirty="0">
              <a:latin typeface="Verdana Pro" panose="020B0604030504040204" pitchFamily="34" charset="0"/>
            </a:endParaRPr>
          </a:p>
          <a:p>
            <a:r>
              <a:rPr lang="en-US" sz="3200" dirty="0">
                <a:latin typeface="Verdana Pro" panose="020B0604030504040204" pitchFamily="34" charset="0"/>
              </a:rPr>
              <a:t>Launch </a:t>
            </a:r>
            <a:r>
              <a:rPr lang="en-US" sz="3200" dirty="0">
                <a:solidFill>
                  <a:srgbClr val="0B36F9"/>
                </a:solidFill>
                <a:latin typeface="Verdana Pro" panose="020B0604030504040204" pitchFamily="34" charset="0"/>
              </a:rPr>
              <a:t>Awareness &amp; Education</a:t>
            </a:r>
            <a:r>
              <a:rPr lang="en-US" sz="3200" dirty="0">
                <a:latin typeface="Verdana Pro" panose="020B0604030504040204" pitchFamily="34" charset="0"/>
              </a:rPr>
              <a:t> </a:t>
            </a:r>
            <a:r>
              <a:rPr lang="en-US" sz="3200" dirty="0">
                <a:solidFill>
                  <a:srgbClr val="0B36F9"/>
                </a:solidFill>
                <a:latin typeface="Verdana Pro" panose="020B0604030504040204" pitchFamily="34" charset="0"/>
              </a:rPr>
              <a:t>Campaign</a:t>
            </a:r>
            <a:r>
              <a:rPr lang="en-US" sz="3200" dirty="0">
                <a:latin typeface="Verdana Pro" panose="020B0604030504040204" pitchFamily="34" charset="0"/>
              </a:rPr>
              <a:t> – 2Q20</a:t>
            </a:r>
          </a:p>
          <a:p>
            <a:pPr lvl="1"/>
            <a:r>
              <a:rPr lang="en-US" sz="2000" dirty="0">
                <a:latin typeface="Verdana Pro" panose="020B0604030504040204" pitchFamily="34" charset="0"/>
              </a:rPr>
              <a:t>Personal Safety</a:t>
            </a:r>
          </a:p>
          <a:p>
            <a:pPr lvl="1"/>
            <a:r>
              <a:rPr lang="en-US" sz="2000" dirty="0">
                <a:latin typeface="Verdana Pro" panose="020B0604030504040204" pitchFamily="34" charset="0"/>
              </a:rPr>
              <a:t>Personal Safety Products</a:t>
            </a:r>
          </a:p>
          <a:p>
            <a:pPr lvl="1"/>
            <a:r>
              <a:rPr lang="en-US" sz="2000" dirty="0">
                <a:latin typeface="Verdana Pro" panose="020B0604030504040204" pitchFamily="34" charset="0"/>
              </a:rPr>
              <a:t>Personal Safety Products Brands</a:t>
            </a:r>
          </a:p>
          <a:p>
            <a:pPr marL="457200" lvl="1" indent="0">
              <a:buNone/>
            </a:pPr>
            <a:endParaRPr lang="en-US" sz="2000" dirty="0">
              <a:latin typeface="Verdana Pro" panose="020B0604030504040204" pitchFamily="34" charset="0"/>
            </a:endParaRPr>
          </a:p>
          <a:p>
            <a:r>
              <a:rPr lang="en-US" sz="3200" dirty="0">
                <a:latin typeface="Verdana Pro" panose="020B0604030504040204" pitchFamily="34" charset="0"/>
              </a:rPr>
              <a:t>Develop </a:t>
            </a:r>
            <a:r>
              <a:rPr lang="en-US" sz="3200" dirty="0">
                <a:solidFill>
                  <a:srgbClr val="0B36F9"/>
                </a:solidFill>
                <a:latin typeface="Verdana Pro" panose="020B0604030504040204" pitchFamily="34" charset="0"/>
              </a:rPr>
              <a:t>New Content </a:t>
            </a:r>
            <a:r>
              <a:rPr lang="en-US" sz="3200" dirty="0">
                <a:latin typeface="Verdana Pro" panose="020B0604030504040204" pitchFamily="34" charset="0"/>
              </a:rPr>
              <a:t>across all platforms</a:t>
            </a:r>
          </a:p>
          <a:p>
            <a:pPr lvl="1"/>
            <a:r>
              <a:rPr lang="en-US" sz="2000" dirty="0">
                <a:latin typeface="Verdana Pro" panose="020B0604030504040204" pitchFamily="34" charset="0"/>
                <a:hlinkClick r:id="rId2"/>
              </a:rPr>
              <a:t>www.mace.com</a:t>
            </a:r>
            <a:endParaRPr lang="en-US" sz="2000" dirty="0">
              <a:latin typeface="Verdana Pro" panose="020B0604030504040204" pitchFamily="34" charset="0"/>
            </a:endParaRPr>
          </a:p>
          <a:p>
            <a:pPr lvl="1"/>
            <a:r>
              <a:rPr lang="en-US" sz="2000" dirty="0">
                <a:latin typeface="Verdana Pro" panose="020B0604030504040204" pitchFamily="34" charset="0"/>
              </a:rPr>
              <a:t>Social Media</a:t>
            </a:r>
          </a:p>
          <a:p>
            <a:pPr lvl="1"/>
            <a:r>
              <a:rPr lang="en-US" sz="2000" dirty="0">
                <a:latin typeface="Verdana Pro" panose="020B0604030504040204" pitchFamily="34" charset="0"/>
              </a:rPr>
              <a:t>Google</a:t>
            </a:r>
          </a:p>
          <a:p>
            <a:pPr lvl="1"/>
            <a:r>
              <a:rPr lang="en-US" sz="2000" dirty="0">
                <a:latin typeface="Verdana Pro" panose="020B0604030504040204" pitchFamily="34" charset="0"/>
              </a:rPr>
              <a:t>Amazon</a:t>
            </a:r>
          </a:p>
          <a:p>
            <a:pPr marL="457200" lvl="1" indent="0">
              <a:buNone/>
            </a:pPr>
            <a:endParaRPr lang="en-US" sz="4000" b="1" dirty="0">
              <a:solidFill>
                <a:srgbClr val="0B36F9"/>
              </a:solidFill>
              <a:latin typeface="Verdana Pro" panose="020B0604030504040204" pitchFamily="34" charset="0"/>
            </a:endParaRPr>
          </a:p>
          <a:p>
            <a:pPr marL="457200" lvl="1" indent="0" algn="ctr">
              <a:buNone/>
            </a:pPr>
            <a:r>
              <a:rPr lang="en-US" sz="3200" b="1" dirty="0">
                <a:solidFill>
                  <a:srgbClr val="0B36F9"/>
                </a:solidFill>
                <a:latin typeface="Verdana Pro" panose="020B0604030504040204" pitchFamily="34" charset="0"/>
              </a:rPr>
              <a:t>Goal: Become the Personal Safety Expert</a:t>
            </a:r>
            <a:endParaRPr lang="en-US" sz="3200" dirty="0">
              <a:solidFill>
                <a:srgbClr val="0B36F9"/>
              </a:solidFill>
              <a:latin typeface="Verdana Pro" panose="020B0604030504040204" pitchFamily="34" charset="0"/>
            </a:endParaRPr>
          </a:p>
        </p:txBody>
      </p:sp>
      <p:pic>
        <p:nvPicPr>
          <p:cNvPr id="6" name="Picture 5">
            <a:extLst>
              <a:ext uri="{FF2B5EF4-FFF2-40B4-BE49-F238E27FC236}">
                <a16:creationId xmlns:a16="http://schemas.microsoft.com/office/drawing/2014/main" id="{ADE280D4-4FA1-5A47-A78D-614E6003BF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
        <p:nvSpPr>
          <p:cNvPr id="5" name="Thought Bubble: Cloud 4">
            <a:extLst>
              <a:ext uri="{FF2B5EF4-FFF2-40B4-BE49-F238E27FC236}">
                <a16:creationId xmlns:a16="http://schemas.microsoft.com/office/drawing/2014/main" id="{50D2836F-CD1F-49DB-9226-6147553C148F}"/>
              </a:ext>
            </a:extLst>
          </p:cNvPr>
          <p:cNvSpPr/>
          <p:nvPr/>
        </p:nvSpPr>
        <p:spPr>
          <a:xfrm rot="222452">
            <a:off x="5529714" y="1423641"/>
            <a:ext cx="2487002" cy="126527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Website scalable for increased sales</a:t>
            </a:r>
          </a:p>
        </p:txBody>
      </p:sp>
    </p:spTree>
    <p:extLst>
      <p:ext uri="{BB962C8B-B14F-4D97-AF65-F5344CB8AC3E}">
        <p14:creationId xmlns:p14="http://schemas.microsoft.com/office/powerpoint/2010/main" val="230541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latin typeface="Verdana Pro" panose="020B0604030504040204" pitchFamily="34" charset="0"/>
              </a:rPr>
              <a:t>We are </a:t>
            </a:r>
            <a:r>
              <a:rPr lang="en-US" sz="7200" i="1" dirty="0">
                <a:latin typeface="Verdana Pro" panose="020B0604030504040204" pitchFamily="34" charset="0"/>
              </a:rPr>
              <a:t>THE BRAND</a:t>
            </a:r>
          </a:p>
        </p:txBody>
      </p:sp>
    </p:spTree>
    <p:extLst>
      <p:ext uri="{BB962C8B-B14F-4D97-AF65-F5344CB8AC3E}">
        <p14:creationId xmlns:p14="http://schemas.microsoft.com/office/powerpoint/2010/main" val="49368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E752-CD3E-ED43-AB5E-AA50065744DE}"/>
              </a:ext>
            </a:extLst>
          </p:cNvPr>
          <p:cNvSpPr>
            <a:spLocks noGrp="1"/>
          </p:cNvSpPr>
          <p:nvPr>
            <p:ph idx="1"/>
          </p:nvPr>
        </p:nvSpPr>
        <p:spPr>
          <a:xfrm>
            <a:off x="838200" y="1253331"/>
            <a:ext cx="10515600" cy="4351338"/>
          </a:xfrm>
        </p:spPr>
        <p:txBody>
          <a:bodyPr anchor="ctr">
            <a:normAutofit/>
          </a:bodyPr>
          <a:lstStyle/>
          <a:p>
            <a:pPr marL="0" indent="0" algn="ctr">
              <a:buNone/>
            </a:pPr>
            <a:r>
              <a:rPr lang="en-US" sz="7200" dirty="0">
                <a:latin typeface="Verdana Pro" panose="020B0604030504040204" pitchFamily="34" charset="0"/>
              </a:rPr>
              <a:t>Attractive Financial Characteristics</a:t>
            </a:r>
          </a:p>
        </p:txBody>
      </p:sp>
    </p:spTree>
    <p:extLst>
      <p:ext uri="{BB962C8B-B14F-4D97-AF65-F5344CB8AC3E}">
        <p14:creationId xmlns:p14="http://schemas.microsoft.com/office/powerpoint/2010/main" val="257003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sz="3600" b="1" dirty="0">
                <a:solidFill>
                  <a:srgbClr val="0B36F9"/>
                </a:solidFill>
                <a:latin typeface="Verdana Pro" panose="020F0502020204030204" pitchFamily="34" charset="0"/>
              </a:rPr>
              <a:t>Investment Thesis</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751417" y="1913994"/>
            <a:ext cx="9405306" cy="4351338"/>
          </a:xfrm>
        </p:spPr>
        <p:txBody>
          <a:bodyPr anchor="t">
            <a:normAutofit fontScale="62500" lnSpcReduction="20000"/>
          </a:bodyPr>
          <a:lstStyle/>
          <a:p>
            <a:pPr marL="0" indent="0">
              <a:buNone/>
            </a:pPr>
            <a:endParaRPr lang="en-US" sz="1400" dirty="0"/>
          </a:p>
          <a:p>
            <a:pPr lvl="1">
              <a:lnSpc>
                <a:spcPct val="150000"/>
              </a:lnSpc>
            </a:pPr>
            <a:r>
              <a:rPr lang="en-US" sz="3200" dirty="0">
                <a:latin typeface="Verdana Pro" panose="020B0604030504040204" pitchFamily="34" charset="0"/>
              </a:rPr>
              <a:t>Market leader in Brand Awareness</a:t>
            </a:r>
          </a:p>
          <a:p>
            <a:pPr lvl="1">
              <a:lnSpc>
                <a:spcPct val="150000"/>
              </a:lnSpc>
            </a:pPr>
            <a:r>
              <a:rPr lang="en-US" sz="3200" dirty="0">
                <a:latin typeface="Verdana Pro" panose="020B0604030504040204" pitchFamily="34" charset="0"/>
              </a:rPr>
              <a:t>Favorable Climate for Non-Lethal Personal Safety and Security Product</a:t>
            </a:r>
          </a:p>
          <a:p>
            <a:pPr lvl="1">
              <a:lnSpc>
                <a:spcPct val="150000"/>
              </a:lnSpc>
            </a:pPr>
            <a:r>
              <a:rPr lang="en-US" sz="3200" dirty="0">
                <a:latin typeface="Verdana Pro" panose="020B0604030504040204" pitchFamily="34" charset="0"/>
              </a:rPr>
              <a:t>Conservative balance sheet, low capital intensity, access to capital markets</a:t>
            </a:r>
          </a:p>
          <a:p>
            <a:pPr lvl="1">
              <a:lnSpc>
                <a:spcPct val="150000"/>
              </a:lnSpc>
            </a:pPr>
            <a:r>
              <a:rPr lang="en-US" sz="3200" dirty="0">
                <a:latin typeface="Verdana Pro" panose="020B0604030504040204" pitchFamily="34" charset="0"/>
              </a:rPr>
              <a:t>Improved SG&amp;A discipline under new management lowered break-even point and allows future revenue increases to fall to bottom line</a:t>
            </a:r>
          </a:p>
          <a:p>
            <a:pPr lvl="1">
              <a:lnSpc>
                <a:spcPct val="150000"/>
              </a:lnSpc>
            </a:pPr>
            <a:r>
              <a:rPr lang="en-US" sz="3200" dirty="0">
                <a:latin typeface="Verdana Pro" panose="020B0604030504040204" pitchFamily="34" charset="0"/>
              </a:rPr>
              <a:t>Transparency in  governance and public reporting</a:t>
            </a:r>
          </a:p>
          <a:p>
            <a:pPr lvl="1">
              <a:lnSpc>
                <a:spcPct val="150000"/>
              </a:lnSpc>
            </a:pPr>
            <a:endParaRPr lang="en-US" sz="3200" dirty="0">
              <a:latin typeface="Verdana Pro" panose="020B0604030504040204" pitchFamily="34" charset="0"/>
            </a:endParaRPr>
          </a:p>
          <a:p>
            <a:pPr lvl="1">
              <a:lnSpc>
                <a:spcPct val="150000"/>
              </a:lnSpc>
            </a:pPr>
            <a:endParaRPr lang="en-US" sz="3200" dirty="0">
              <a:latin typeface="Verdana Pro" panose="020B0604030504040204" pitchFamily="34" charset="0"/>
            </a:endParaRPr>
          </a:p>
          <a:p>
            <a:pPr lvl="1">
              <a:lnSpc>
                <a:spcPct val="150000"/>
              </a:lnSpc>
            </a:pPr>
            <a:endParaRPr lang="en-US" sz="3200" dirty="0">
              <a:latin typeface="Verdana Pro" panose="020B0604030504040204" pitchFamily="34" charset="0"/>
            </a:endParaRPr>
          </a:p>
          <a:p>
            <a:pPr marL="0" indent="0">
              <a:lnSpc>
                <a:spcPct val="150000"/>
              </a:lnSpc>
              <a:buNone/>
            </a:pPr>
            <a:endParaRPr lang="en-US" sz="4400" strike="sngStrike" dirty="0">
              <a:solidFill>
                <a:srgbClr val="FF0000"/>
              </a:solidFill>
              <a:latin typeface="Verdana Pro" panose="020B0604030504040204" pitchFamily="34" charset="0"/>
            </a:endParaRPr>
          </a:p>
          <a:p>
            <a:pPr marL="0" indent="0" algn="ctr">
              <a:buNone/>
            </a:pPr>
            <a:endParaRPr lang="en-US" sz="4000" b="1" dirty="0">
              <a:solidFill>
                <a:srgbClr val="0B36F9"/>
              </a:solidFill>
              <a:latin typeface="Verdana Pro" panose="020B0604030504040204" pitchFamily="34" charset="0"/>
            </a:endParaRPr>
          </a:p>
          <a:p>
            <a:pPr marL="0" indent="0">
              <a:buNone/>
            </a:pPr>
            <a:endParaRPr lang="en-US" sz="4000" b="1" dirty="0">
              <a:solidFill>
                <a:srgbClr val="0B36F9"/>
              </a:solidFill>
            </a:endParaRP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Tree>
    <p:extLst>
      <p:ext uri="{BB962C8B-B14F-4D97-AF65-F5344CB8AC3E}">
        <p14:creationId xmlns:p14="http://schemas.microsoft.com/office/powerpoint/2010/main" val="55093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39938" y="454373"/>
            <a:ext cx="6223262" cy="851153"/>
          </a:xfrm>
        </p:spPr>
        <p:txBody>
          <a:bodyPr>
            <a:noAutofit/>
          </a:bodyPr>
          <a:lstStyle/>
          <a:p>
            <a:r>
              <a:rPr lang="en-US" sz="2800" b="1" i="1" cap="small" dirty="0">
                <a:solidFill>
                  <a:srgbClr val="0B36F9"/>
                </a:solidFill>
                <a:latin typeface="Verdana Pro" panose="020F0502020204030204" pitchFamily="34" charset="0"/>
                <a:cs typeface="Times New Roman" panose="02020603050405020304" pitchFamily="18" charset="0"/>
              </a:rPr>
              <a:t>Conservative</a:t>
            </a:r>
            <a:r>
              <a:rPr lang="en-US" sz="2400" b="1" i="1" cap="small" dirty="0">
                <a:solidFill>
                  <a:srgbClr val="0B36F9"/>
                </a:solidFill>
                <a:latin typeface="Verdana Pro" panose="020F0502020204030204" pitchFamily="34" charset="0"/>
                <a:cs typeface="Times New Roman" panose="02020603050405020304" pitchFamily="18" charset="0"/>
              </a:rPr>
              <a:t> Capital Structure</a:t>
            </a:r>
            <a:endParaRPr lang="en-US" sz="2400" b="1" i="1" cap="small" dirty="0">
              <a:latin typeface="+mn-lt"/>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8A14FC39-4B3D-411F-8C99-E3300F671729}" type="slidenum">
              <a:rPr lang="en-US" smtClean="0"/>
              <a:pPr/>
              <a:t>32</a:t>
            </a:fld>
            <a:endParaRPr lang="en-US" dirty="0"/>
          </a:p>
        </p:txBody>
      </p:sp>
      <p:sp>
        <p:nvSpPr>
          <p:cNvPr id="8" name="Date Placeholder 7"/>
          <p:cNvSpPr>
            <a:spLocks noGrp="1"/>
          </p:cNvSpPr>
          <p:nvPr>
            <p:ph type="dt" sz="half" idx="10"/>
          </p:nvPr>
        </p:nvSpPr>
        <p:spPr/>
        <p:txBody>
          <a:bodyPr/>
          <a:lstStyle/>
          <a:p>
            <a:fld id="{35ABD8BF-1AD4-4D85-8F04-38C6A60725CC}" type="datetime1">
              <a:rPr lang="en-US" smtClean="0"/>
              <a:pPr/>
              <a:t>5/20/2020</a:t>
            </a:fld>
            <a:endParaRPr lang="en-US" dirty="0"/>
          </a:p>
        </p:txBody>
      </p:sp>
      <p:sp>
        <p:nvSpPr>
          <p:cNvPr id="3" name="Rectangle 2">
            <a:extLst>
              <a:ext uri="{FF2B5EF4-FFF2-40B4-BE49-F238E27FC236}">
                <a16:creationId xmlns:a16="http://schemas.microsoft.com/office/drawing/2014/main" id="{AF423B6D-06EC-44E8-9188-B061D108B91F}"/>
              </a:ext>
            </a:extLst>
          </p:cNvPr>
          <p:cNvSpPr/>
          <p:nvPr/>
        </p:nvSpPr>
        <p:spPr>
          <a:xfrm>
            <a:off x="2372412" y="1517719"/>
            <a:ext cx="7533588" cy="4308872"/>
          </a:xfrm>
          <a:prstGeom prst="rect">
            <a:avLst/>
          </a:prstGeom>
        </p:spPr>
        <p:txBody>
          <a:bodyPr wrap="square">
            <a:spAutoFit/>
          </a:bodyPr>
          <a:lstStyle/>
          <a:p>
            <a:endParaRPr lang="en-US" sz="1400" dirty="0">
              <a:solidFill>
                <a:srgbClr val="424242"/>
              </a:solidFill>
              <a:latin typeface="&amp;quot"/>
            </a:endParaRPr>
          </a:p>
          <a:p>
            <a:endParaRPr lang="en-US" sz="1400" dirty="0">
              <a:solidFill>
                <a:srgbClr val="424242"/>
              </a:solidFill>
              <a:latin typeface="&amp;quot"/>
            </a:endParaRPr>
          </a:p>
          <a:p>
            <a:r>
              <a:rPr lang="en-US" dirty="0">
                <a:solidFill>
                  <a:srgbClr val="424242"/>
                </a:solidFill>
                <a:latin typeface="&amp;quot"/>
              </a:rPr>
              <a:t> </a:t>
            </a:r>
          </a:p>
          <a:p>
            <a:r>
              <a:rPr lang="en-US" sz="2000" b="1" dirty="0">
                <a:solidFill>
                  <a:srgbClr val="424242"/>
                </a:solidFill>
                <a:latin typeface="&amp;quot"/>
              </a:rPr>
              <a:t>As of May 2020, Mace’s capital  structure was (thousands $):</a:t>
            </a:r>
          </a:p>
          <a:p>
            <a:pPr marL="285750" indent="-285750">
              <a:buFont typeface="Arial" panose="020B0604020202020204" pitchFamily="34" charset="0"/>
              <a:buChar char="•"/>
            </a:pPr>
            <a:endParaRPr lang="en-US" sz="2000" dirty="0">
              <a:solidFill>
                <a:srgbClr val="424242"/>
              </a:solidFill>
              <a:latin typeface="&amp;quot"/>
            </a:endParaRPr>
          </a:p>
          <a:p>
            <a:r>
              <a:rPr lang="en-US" sz="2000" dirty="0">
                <a:solidFill>
                  <a:srgbClr val="424242"/>
                </a:solidFill>
                <a:latin typeface="&amp;quot"/>
              </a:rPr>
              <a:t>$217 Term debt due &lt; 1 year</a:t>
            </a:r>
          </a:p>
          <a:p>
            <a:r>
              <a:rPr lang="en-US" sz="2000" dirty="0">
                <a:solidFill>
                  <a:srgbClr val="424242"/>
                </a:solidFill>
                <a:latin typeface="&amp;quot"/>
              </a:rPr>
              <a:t>$600 Bank Revolver due &lt; 1 year</a:t>
            </a:r>
          </a:p>
          <a:p>
            <a:r>
              <a:rPr lang="en-US" sz="2000" dirty="0">
                <a:solidFill>
                  <a:srgbClr val="424242"/>
                </a:solidFill>
                <a:latin typeface="&amp;quot"/>
              </a:rPr>
              <a:t>$229 Term debt due &gt; 1 year</a:t>
            </a:r>
          </a:p>
          <a:p>
            <a:r>
              <a:rPr lang="en-US" sz="2000" dirty="0">
                <a:solidFill>
                  <a:srgbClr val="424242"/>
                </a:solidFill>
                <a:latin typeface="&amp;quot"/>
              </a:rPr>
              <a:t>~$240 PPP loan due &gt; 1 year </a:t>
            </a:r>
          </a:p>
          <a:p>
            <a:endParaRPr lang="en-US" sz="2000" dirty="0">
              <a:solidFill>
                <a:srgbClr val="424242"/>
              </a:solidFill>
              <a:latin typeface="&amp;quot"/>
            </a:endParaRPr>
          </a:p>
          <a:p>
            <a:endParaRPr lang="en-US" sz="2000" dirty="0">
              <a:solidFill>
                <a:srgbClr val="424242"/>
              </a:solidFill>
              <a:latin typeface="&amp;quot"/>
            </a:endParaRPr>
          </a:p>
          <a:p>
            <a:r>
              <a:rPr lang="en-US" sz="2000" dirty="0">
                <a:solidFill>
                  <a:srgbClr val="424242"/>
                </a:solidFill>
                <a:latin typeface="&amp;quot"/>
              </a:rPr>
              <a:t>Total short term and LT debt = $1,330</a:t>
            </a:r>
          </a:p>
          <a:p>
            <a:r>
              <a:rPr lang="en-US" sz="2000" dirty="0">
                <a:solidFill>
                  <a:srgbClr val="424242"/>
                </a:solidFill>
                <a:latin typeface="&amp;quot"/>
              </a:rPr>
              <a:t> Cash on hand  ~$1,300 </a:t>
            </a:r>
          </a:p>
          <a:p>
            <a:r>
              <a:rPr lang="en-US" sz="1400" dirty="0">
                <a:solidFill>
                  <a:srgbClr val="424242"/>
                </a:solidFill>
                <a:latin typeface="&amp;quot"/>
              </a:rPr>
              <a:t> </a:t>
            </a:r>
          </a:p>
          <a:p>
            <a:r>
              <a:rPr lang="en-US" sz="1400" dirty="0">
                <a:solidFill>
                  <a:srgbClr val="424242"/>
                </a:solidFill>
                <a:latin typeface="&amp;quot"/>
              </a:rPr>
              <a:t>.</a:t>
            </a:r>
          </a:p>
        </p:txBody>
      </p:sp>
      <p:sp>
        <p:nvSpPr>
          <p:cNvPr id="4" name="TextBox 3">
            <a:extLst>
              <a:ext uri="{FF2B5EF4-FFF2-40B4-BE49-F238E27FC236}">
                <a16:creationId xmlns:a16="http://schemas.microsoft.com/office/drawing/2014/main" id="{6240D70C-7FCD-4755-9804-DBF5D564F490}"/>
              </a:ext>
            </a:extLst>
          </p:cNvPr>
          <p:cNvSpPr txBox="1"/>
          <p:nvPr/>
        </p:nvSpPr>
        <p:spPr>
          <a:xfrm>
            <a:off x="8350578" y="3186259"/>
            <a:ext cx="1555423" cy="1754326"/>
          </a:xfrm>
          <a:prstGeom prst="rect">
            <a:avLst/>
          </a:prstGeom>
          <a:noFill/>
          <a:ln w="22225">
            <a:solidFill>
              <a:srgbClr val="FF0000"/>
            </a:solidFill>
          </a:ln>
        </p:spPr>
        <p:txBody>
          <a:bodyPr wrap="square" rtlCol="0">
            <a:spAutoFit/>
          </a:bodyPr>
          <a:lstStyle/>
          <a:p>
            <a:r>
              <a:rPr lang="en-US" dirty="0"/>
              <a:t>Interest rates are fixed at 2-5% and are pre-payable without penalty</a:t>
            </a:r>
          </a:p>
        </p:txBody>
      </p:sp>
      <p:pic>
        <p:nvPicPr>
          <p:cNvPr id="2" name="Picture 1">
            <a:extLst>
              <a:ext uri="{FF2B5EF4-FFF2-40B4-BE49-F238E27FC236}">
                <a16:creationId xmlns:a16="http://schemas.microsoft.com/office/drawing/2014/main" id="{328B157E-0A62-4667-BDE6-7278709F99F2}"/>
              </a:ext>
            </a:extLst>
          </p:cNvPr>
          <p:cNvPicPr>
            <a:picLocks noChangeAspect="1"/>
          </p:cNvPicPr>
          <p:nvPr/>
        </p:nvPicPr>
        <p:blipFill>
          <a:blip r:embed="rId3"/>
          <a:stretch>
            <a:fillRect/>
          </a:stretch>
        </p:blipFill>
        <p:spPr>
          <a:xfrm>
            <a:off x="1213017" y="454373"/>
            <a:ext cx="2602345" cy="1002739"/>
          </a:xfrm>
          <a:prstGeom prst="rect">
            <a:avLst/>
          </a:prstGeom>
        </p:spPr>
      </p:pic>
    </p:spTree>
    <p:extLst>
      <p:ext uri="{BB962C8B-B14F-4D97-AF65-F5344CB8AC3E}">
        <p14:creationId xmlns:p14="http://schemas.microsoft.com/office/powerpoint/2010/main" val="2223639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sz="2800" b="1" i="1" dirty="0">
                <a:solidFill>
                  <a:srgbClr val="0B36F9"/>
                </a:solidFill>
                <a:latin typeface="Verdana Pro" panose="020F0502020204030204" pitchFamily="34" charset="0"/>
              </a:rPr>
              <a:t>Improving Financial Performance</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graphicFrame>
        <p:nvGraphicFramePr>
          <p:cNvPr id="7" name="Table 6">
            <a:extLst>
              <a:ext uri="{FF2B5EF4-FFF2-40B4-BE49-F238E27FC236}">
                <a16:creationId xmlns:a16="http://schemas.microsoft.com/office/drawing/2014/main" id="{6B47C9B8-E7B8-4C13-BB1C-C9B81380C81B}"/>
              </a:ext>
            </a:extLst>
          </p:cNvPr>
          <p:cNvGraphicFramePr>
            <a:graphicFrameLocks noGrp="1"/>
          </p:cNvGraphicFramePr>
          <p:nvPr>
            <p:extLst>
              <p:ext uri="{D42A27DB-BD31-4B8C-83A1-F6EECF244321}">
                <p14:modId xmlns:p14="http://schemas.microsoft.com/office/powerpoint/2010/main" val="4188270431"/>
              </p:ext>
            </p:extLst>
          </p:nvPr>
        </p:nvGraphicFramePr>
        <p:xfrm>
          <a:off x="3363570" y="1661584"/>
          <a:ext cx="6490549" cy="4593297"/>
        </p:xfrm>
        <a:graphic>
          <a:graphicData uri="http://schemas.openxmlformats.org/drawingml/2006/table">
            <a:tbl>
              <a:tblPr/>
              <a:tblGrid>
                <a:gridCol w="712921">
                  <a:extLst>
                    <a:ext uri="{9D8B030D-6E8A-4147-A177-3AD203B41FA5}">
                      <a16:colId xmlns:a16="http://schemas.microsoft.com/office/drawing/2014/main" val="1427693006"/>
                    </a:ext>
                  </a:extLst>
                </a:gridCol>
                <a:gridCol w="712921">
                  <a:extLst>
                    <a:ext uri="{9D8B030D-6E8A-4147-A177-3AD203B41FA5}">
                      <a16:colId xmlns:a16="http://schemas.microsoft.com/office/drawing/2014/main" val="820828133"/>
                    </a:ext>
                  </a:extLst>
                </a:gridCol>
                <a:gridCol w="1381283">
                  <a:extLst>
                    <a:ext uri="{9D8B030D-6E8A-4147-A177-3AD203B41FA5}">
                      <a16:colId xmlns:a16="http://schemas.microsoft.com/office/drawing/2014/main" val="1217378163"/>
                    </a:ext>
                  </a:extLst>
                </a:gridCol>
                <a:gridCol w="742626">
                  <a:extLst>
                    <a:ext uri="{9D8B030D-6E8A-4147-A177-3AD203B41FA5}">
                      <a16:colId xmlns:a16="http://schemas.microsoft.com/office/drawing/2014/main" val="162177437"/>
                    </a:ext>
                  </a:extLst>
                </a:gridCol>
                <a:gridCol w="742626">
                  <a:extLst>
                    <a:ext uri="{9D8B030D-6E8A-4147-A177-3AD203B41FA5}">
                      <a16:colId xmlns:a16="http://schemas.microsoft.com/office/drawing/2014/main" val="2264281907"/>
                    </a:ext>
                  </a:extLst>
                </a:gridCol>
                <a:gridCol w="742626">
                  <a:extLst>
                    <a:ext uri="{9D8B030D-6E8A-4147-A177-3AD203B41FA5}">
                      <a16:colId xmlns:a16="http://schemas.microsoft.com/office/drawing/2014/main" val="3728693666"/>
                    </a:ext>
                  </a:extLst>
                </a:gridCol>
                <a:gridCol w="727773">
                  <a:extLst>
                    <a:ext uri="{9D8B030D-6E8A-4147-A177-3AD203B41FA5}">
                      <a16:colId xmlns:a16="http://schemas.microsoft.com/office/drawing/2014/main" val="3055523665"/>
                    </a:ext>
                  </a:extLst>
                </a:gridCol>
                <a:gridCol w="727773">
                  <a:extLst>
                    <a:ext uri="{9D8B030D-6E8A-4147-A177-3AD203B41FA5}">
                      <a16:colId xmlns:a16="http://schemas.microsoft.com/office/drawing/2014/main" val="1009152401"/>
                    </a:ext>
                  </a:extLst>
                </a:gridCol>
              </a:tblGrid>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extLst>
                  <a:ext uri="{0D108BD9-81ED-4DB2-BD59-A6C34878D82A}">
                    <a16:rowId xmlns:a16="http://schemas.microsoft.com/office/drawing/2014/main" val="2126423379"/>
                  </a:ext>
                </a:extLst>
              </a:tr>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gridSpan="5">
                  <a:txBody>
                    <a:bodyPr/>
                    <a:lstStyle/>
                    <a:p>
                      <a:pPr algn="ctr" fontAlgn="b"/>
                      <a:r>
                        <a:rPr lang="en-US" sz="1100" b="0" i="0" u="none" strike="noStrike" dirty="0">
                          <a:solidFill>
                            <a:srgbClr val="000000"/>
                          </a:solidFill>
                          <a:effectLst/>
                          <a:latin typeface="Calibri" panose="020F0502020204030204" pitchFamily="34" charset="0"/>
                        </a:rPr>
                        <a:t>Quarterly Sequential Improvement</a:t>
                      </a:r>
                    </a:p>
                  </a:txBody>
                  <a:tcPr marL="7477" marR="7477" marT="747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8444294"/>
                  </a:ext>
                </a:extLst>
              </a:tr>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extLst>
                  <a:ext uri="{0D108BD9-81ED-4DB2-BD59-A6C34878D82A}">
                    <a16:rowId xmlns:a16="http://schemas.microsoft.com/office/drawing/2014/main" val="1175277392"/>
                  </a:ext>
                </a:extLst>
              </a:tr>
              <a:tr h="190484">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704883"/>
                  </a:ext>
                </a:extLst>
              </a:tr>
              <a:tr h="388588">
                <a:tc gridSpan="3">
                  <a:txBody>
                    <a:bodyPr/>
                    <a:lstStyle/>
                    <a:p>
                      <a:pPr algn="l" fontAlgn="b"/>
                      <a:r>
                        <a:rPr lang="en-US" sz="1100" b="0" i="0" u="none" strike="noStrike" dirty="0">
                          <a:solidFill>
                            <a:srgbClr val="000000"/>
                          </a:solidFill>
                          <a:effectLst/>
                          <a:latin typeface="Calibri" panose="020F0502020204030204" pitchFamily="34" charset="0"/>
                        </a:rPr>
                        <a:t>Amounts (000), unaudited</a:t>
                      </a:r>
                    </a:p>
                  </a:txBody>
                  <a:tcPr marL="7477" marR="7477" marT="7477"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dirty="0">
                          <a:solidFill>
                            <a:srgbClr val="000000"/>
                          </a:solidFill>
                          <a:effectLst/>
                          <a:latin typeface="Arial" panose="020B0604020202020204" pitchFamily="34" charset="0"/>
                        </a:rPr>
                        <a:t>Q1 2019</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1" i="0" u="none" strike="noStrike" dirty="0">
                          <a:solidFill>
                            <a:srgbClr val="000000"/>
                          </a:solidFill>
                          <a:effectLst/>
                          <a:latin typeface="Arial" panose="020B0604020202020204" pitchFamily="34" charset="0"/>
                        </a:rPr>
                        <a:t>Q2 2019</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1" i="0" u="none" strike="noStrike" dirty="0">
                          <a:solidFill>
                            <a:srgbClr val="000000"/>
                          </a:solidFill>
                          <a:effectLst/>
                          <a:latin typeface="Arial" panose="020B0604020202020204" pitchFamily="34" charset="0"/>
                        </a:rPr>
                        <a:t>Q3 2019</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1" i="0" u="none" strike="noStrike" dirty="0">
                          <a:solidFill>
                            <a:srgbClr val="000000"/>
                          </a:solidFill>
                          <a:effectLst/>
                          <a:latin typeface="Arial" panose="020B0604020202020204" pitchFamily="34" charset="0"/>
                        </a:rPr>
                        <a:t>Q4 2019</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000" b="1" i="0" u="none" strike="noStrike" dirty="0">
                          <a:solidFill>
                            <a:srgbClr val="000000"/>
                          </a:solidFill>
                          <a:effectLst/>
                          <a:latin typeface="Arial" panose="020B0604020202020204" pitchFamily="34" charset="0"/>
                        </a:rPr>
                        <a:t>Q1 2020</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10705444"/>
                  </a:ext>
                </a:extLst>
              </a:tr>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60099381"/>
                  </a:ext>
                </a:extLst>
              </a:tr>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extLst>
                  <a:ext uri="{0D108BD9-81ED-4DB2-BD59-A6C34878D82A}">
                    <a16:rowId xmlns:a16="http://schemas.microsoft.com/office/drawing/2014/main" val="1762554017"/>
                  </a:ext>
                </a:extLst>
              </a:tr>
              <a:tr h="182865">
                <a:tc gridSpan="2">
                  <a:txBody>
                    <a:bodyPr/>
                    <a:lstStyle/>
                    <a:p>
                      <a:pPr algn="l" fontAlgn="b"/>
                      <a:r>
                        <a:rPr lang="en-US" sz="1100" b="0" i="0" u="none" strike="noStrike" dirty="0">
                          <a:solidFill>
                            <a:srgbClr val="000000"/>
                          </a:solidFill>
                          <a:effectLst/>
                          <a:latin typeface="Calibri" panose="020F0502020204030204" pitchFamily="34" charset="0"/>
                        </a:rPr>
                        <a:t>Net income (loss)</a:t>
                      </a:r>
                    </a:p>
                  </a:txBody>
                  <a:tcPr marL="7477" marR="7477" marT="7477"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(856)</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(606)</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(161)</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(77)</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120 </a:t>
                      </a:r>
                    </a:p>
                  </a:txBody>
                  <a:tcPr marL="7477" marR="7477" marT="7477" marB="0" anchor="b">
                    <a:lnL>
                      <a:noFill/>
                    </a:lnL>
                    <a:lnR>
                      <a:noFill/>
                    </a:lnR>
                    <a:lnT>
                      <a:noFill/>
                    </a:lnT>
                    <a:lnB>
                      <a:noFill/>
                    </a:lnB>
                  </a:tcPr>
                </a:tc>
                <a:extLst>
                  <a:ext uri="{0D108BD9-81ED-4DB2-BD59-A6C34878D82A}">
                    <a16:rowId xmlns:a16="http://schemas.microsoft.com/office/drawing/2014/main" val="2475249907"/>
                  </a:ext>
                </a:extLst>
              </a:tr>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extLst>
                  <a:ext uri="{0D108BD9-81ED-4DB2-BD59-A6C34878D82A}">
                    <a16:rowId xmlns:a16="http://schemas.microsoft.com/office/drawing/2014/main" val="2269752605"/>
                  </a:ext>
                </a:extLst>
              </a:tr>
              <a:tr h="182865">
                <a:tc gridSpan="2">
                  <a:txBody>
                    <a:bodyPr/>
                    <a:lstStyle/>
                    <a:p>
                      <a:pPr algn="l" fontAlgn="b"/>
                      <a:r>
                        <a:rPr lang="en-US" sz="1100" b="0" i="0" u="none" strike="noStrike" dirty="0">
                          <a:solidFill>
                            <a:srgbClr val="000000"/>
                          </a:solidFill>
                          <a:effectLst/>
                          <a:latin typeface="Calibri" panose="020F0502020204030204" pitchFamily="34" charset="0"/>
                        </a:rPr>
                        <a:t>Adjustments:</a:t>
                      </a:r>
                    </a:p>
                  </a:txBody>
                  <a:tcPr marL="7477" marR="7477" marT="7477"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extLst>
                  <a:ext uri="{0D108BD9-81ED-4DB2-BD59-A6C34878D82A}">
                    <a16:rowId xmlns:a16="http://schemas.microsoft.com/office/drawing/2014/main" val="4024473962"/>
                  </a:ext>
                </a:extLst>
              </a:tr>
              <a:tr h="182865">
                <a:tc gridSpan="2">
                  <a:txBody>
                    <a:bodyPr/>
                    <a:lstStyle/>
                    <a:p>
                      <a:pPr algn="l" fontAlgn="b"/>
                      <a:r>
                        <a:rPr lang="en-US" sz="1100" b="0" i="0" u="none" strike="noStrike" dirty="0">
                          <a:solidFill>
                            <a:srgbClr val="000000"/>
                          </a:solidFill>
                          <a:effectLst/>
                          <a:latin typeface="Calibri" panose="020F0502020204030204" pitchFamily="34" charset="0"/>
                        </a:rPr>
                        <a:t>Interest expense</a:t>
                      </a:r>
                    </a:p>
                  </a:txBody>
                  <a:tcPr marL="7477" marR="7477" marT="7477"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14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17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14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11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11 </a:t>
                      </a:r>
                    </a:p>
                  </a:txBody>
                  <a:tcPr marL="7477" marR="7477" marT="7477" marB="0" anchor="b">
                    <a:lnL>
                      <a:noFill/>
                    </a:lnL>
                    <a:lnR>
                      <a:noFill/>
                    </a:lnR>
                    <a:lnT>
                      <a:noFill/>
                    </a:lnT>
                    <a:lnB>
                      <a:noFill/>
                    </a:lnB>
                  </a:tcPr>
                </a:tc>
                <a:extLst>
                  <a:ext uri="{0D108BD9-81ED-4DB2-BD59-A6C34878D82A}">
                    <a16:rowId xmlns:a16="http://schemas.microsoft.com/office/drawing/2014/main" val="1632236918"/>
                  </a:ext>
                </a:extLst>
              </a:tr>
              <a:tr h="182865">
                <a:tc gridSpan="2">
                  <a:txBody>
                    <a:bodyPr/>
                    <a:lstStyle/>
                    <a:p>
                      <a:pPr algn="l" fontAlgn="b"/>
                      <a:r>
                        <a:rPr lang="en-US" sz="1100" b="0" i="0" u="none" strike="noStrike" dirty="0">
                          <a:solidFill>
                            <a:srgbClr val="000000"/>
                          </a:solidFill>
                          <a:effectLst/>
                          <a:latin typeface="Calibri" panose="020F0502020204030204" pitchFamily="34" charset="0"/>
                        </a:rPr>
                        <a:t>Interest income</a:t>
                      </a:r>
                    </a:p>
                  </a:txBody>
                  <a:tcPr marL="7477" marR="7477" marT="7477"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(4)</a:t>
                      </a: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extLst>
                  <a:ext uri="{0D108BD9-81ED-4DB2-BD59-A6C34878D82A}">
                    <a16:rowId xmlns:a16="http://schemas.microsoft.com/office/drawing/2014/main" val="949471810"/>
                  </a:ext>
                </a:extLst>
              </a:tr>
              <a:tr h="182865">
                <a:tc gridSpan="2">
                  <a:txBody>
                    <a:bodyPr/>
                    <a:lstStyle/>
                    <a:p>
                      <a:pPr algn="l" fontAlgn="b"/>
                      <a:r>
                        <a:rPr lang="en-US" sz="1100" b="0" i="0" u="none" strike="noStrike" dirty="0">
                          <a:solidFill>
                            <a:srgbClr val="000000"/>
                          </a:solidFill>
                          <a:effectLst/>
                          <a:latin typeface="Calibri" panose="020F0502020204030204" pitchFamily="34" charset="0"/>
                        </a:rPr>
                        <a:t>Income tax expense</a:t>
                      </a:r>
                    </a:p>
                  </a:txBody>
                  <a:tcPr marL="7477" marR="7477" marT="7477"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3 </a:t>
                      </a: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extLst>
                  <a:ext uri="{0D108BD9-81ED-4DB2-BD59-A6C34878D82A}">
                    <a16:rowId xmlns:a16="http://schemas.microsoft.com/office/drawing/2014/main" val="181490634"/>
                  </a:ext>
                </a:extLst>
              </a:tr>
              <a:tr h="182865">
                <a:tc gridSpan="3">
                  <a:txBody>
                    <a:bodyPr/>
                    <a:lstStyle/>
                    <a:p>
                      <a:pPr algn="l" fontAlgn="b"/>
                      <a:r>
                        <a:rPr lang="en-US" sz="1100" b="0" i="0" u="none" strike="noStrike" dirty="0">
                          <a:solidFill>
                            <a:srgbClr val="000000"/>
                          </a:solidFill>
                          <a:effectLst/>
                          <a:latin typeface="Calibri" panose="020F0502020204030204" pitchFamily="34" charset="0"/>
                        </a:rPr>
                        <a:t>Depreciation and Amortization</a:t>
                      </a:r>
                    </a:p>
                  </a:txBody>
                  <a:tcPr marL="7477" marR="7477" marT="7477"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           110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108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111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108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109 </a:t>
                      </a:r>
                    </a:p>
                  </a:txBody>
                  <a:tcPr marL="7477" marR="7477" marT="7477" marB="0" anchor="b">
                    <a:lnL>
                      <a:noFill/>
                    </a:lnL>
                    <a:lnR>
                      <a:noFill/>
                    </a:lnR>
                    <a:lnT>
                      <a:noFill/>
                    </a:lnT>
                    <a:lnB>
                      <a:noFill/>
                    </a:lnB>
                  </a:tcPr>
                </a:tc>
                <a:extLst>
                  <a:ext uri="{0D108BD9-81ED-4DB2-BD59-A6C34878D82A}">
                    <a16:rowId xmlns:a16="http://schemas.microsoft.com/office/drawing/2014/main" val="2167191294"/>
                  </a:ext>
                </a:extLst>
              </a:tr>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extLst>
                  <a:ext uri="{0D108BD9-81ED-4DB2-BD59-A6C34878D82A}">
                    <a16:rowId xmlns:a16="http://schemas.microsoft.com/office/drawing/2014/main" val="3916423168"/>
                  </a:ext>
                </a:extLst>
              </a:tr>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760344"/>
                  </a:ext>
                </a:extLst>
              </a:tr>
              <a:tr h="349306">
                <a:tc>
                  <a:txBody>
                    <a:bodyPr/>
                    <a:lstStyle/>
                    <a:p>
                      <a:pPr algn="l" fontAlgn="b"/>
                      <a:r>
                        <a:rPr lang="en-US" sz="1100" b="0" i="0" u="none" strike="noStrike" dirty="0">
                          <a:solidFill>
                            <a:srgbClr val="000000"/>
                          </a:solidFill>
                          <a:effectLst/>
                          <a:latin typeface="Calibri" panose="020F0502020204030204" pitchFamily="34" charset="0"/>
                        </a:rPr>
                        <a:t>EBITDA</a:t>
                      </a: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(736)</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(481)</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(36)</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45 </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240 </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292093"/>
                  </a:ext>
                </a:extLst>
              </a:tr>
              <a:tr h="182865">
                <a:tc gridSpan="2">
                  <a:txBody>
                    <a:bodyPr/>
                    <a:lstStyle/>
                    <a:p>
                      <a:pPr algn="l" fontAlgn="b"/>
                      <a:r>
                        <a:rPr lang="en-US" sz="1100" b="0" i="0" u="none" strike="noStrike" dirty="0">
                          <a:solidFill>
                            <a:srgbClr val="000000"/>
                          </a:solidFill>
                          <a:effectLst/>
                          <a:latin typeface="Calibri" panose="020F0502020204030204" pitchFamily="34" charset="0"/>
                        </a:rPr>
                        <a:t>Severance</a:t>
                      </a:r>
                    </a:p>
                  </a:txBody>
                  <a:tcPr marL="7477" marR="7477" marT="7477"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277 </a:t>
                      </a: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panose="020F0502020204030204" pitchFamily="34" charset="0"/>
                        </a:rPr>
                        <a:t>               8 </a:t>
                      </a: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14 </a:t>
                      </a: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99239228"/>
                  </a:ext>
                </a:extLst>
              </a:tr>
              <a:tr h="182865">
                <a:tc gridSpan="3">
                  <a:txBody>
                    <a:bodyPr/>
                    <a:lstStyle/>
                    <a:p>
                      <a:pPr algn="l" fontAlgn="b"/>
                      <a:r>
                        <a:rPr lang="en-US" sz="1100" b="0" i="0" u="none" strike="noStrike" dirty="0">
                          <a:solidFill>
                            <a:srgbClr val="000000"/>
                          </a:solidFill>
                          <a:effectLst/>
                          <a:latin typeface="Calibri" panose="020F0502020204030204" pitchFamily="34" charset="0"/>
                        </a:rPr>
                        <a:t>Nonrecurring Receivable loss and other</a:t>
                      </a:r>
                    </a:p>
                  </a:txBody>
                  <a:tcPr marL="7477" marR="7477" marT="7477"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462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22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25 </a:t>
                      </a: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extLst>
                  <a:ext uri="{0D108BD9-81ED-4DB2-BD59-A6C34878D82A}">
                    <a16:rowId xmlns:a16="http://schemas.microsoft.com/office/drawing/2014/main" val="847751790"/>
                  </a:ext>
                </a:extLst>
              </a:tr>
              <a:tr h="182865">
                <a:tc gridSpan="2">
                  <a:txBody>
                    <a:bodyPr/>
                    <a:lstStyle/>
                    <a:p>
                      <a:pPr algn="l" fontAlgn="b"/>
                      <a:r>
                        <a:rPr lang="en-US" sz="1100" b="0" i="0" u="none" strike="noStrike" dirty="0">
                          <a:solidFill>
                            <a:srgbClr val="000000"/>
                          </a:solidFill>
                          <a:effectLst/>
                          <a:latin typeface="Calibri" panose="020F0502020204030204" pitchFamily="34" charset="0"/>
                        </a:rPr>
                        <a:t>Stock Compensation</a:t>
                      </a:r>
                    </a:p>
                  </a:txBody>
                  <a:tcPr marL="7477" marR="7477" marT="7477"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236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6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9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9 </a:t>
                      </a: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30 </a:t>
                      </a:r>
                    </a:p>
                  </a:txBody>
                  <a:tcPr marL="7477" marR="7477" marT="7477" marB="0" anchor="b">
                    <a:lnL>
                      <a:noFill/>
                    </a:lnL>
                    <a:lnR>
                      <a:noFill/>
                    </a:lnR>
                    <a:lnT>
                      <a:noFill/>
                    </a:lnT>
                    <a:lnB>
                      <a:noFill/>
                    </a:lnB>
                  </a:tcPr>
                </a:tc>
                <a:extLst>
                  <a:ext uri="{0D108BD9-81ED-4DB2-BD59-A6C34878D82A}">
                    <a16:rowId xmlns:a16="http://schemas.microsoft.com/office/drawing/2014/main" val="4044537086"/>
                  </a:ext>
                </a:extLst>
              </a:tr>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200009"/>
                  </a:ext>
                </a:extLst>
              </a:tr>
              <a:tr h="190484">
                <a:tc gridSpan="2">
                  <a:txBody>
                    <a:bodyPr/>
                    <a:lstStyle/>
                    <a:p>
                      <a:pPr algn="l" fontAlgn="b"/>
                      <a:r>
                        <a:rPr lang="en-US" sz="1100" b="0" i="0" u="none" strike="noStrike" dirty="0">
                          <a:solidFill>
                            <a:srgbClr val="000000"/>
                          </a:solidFill>
                          <a:effectLst/>
                          <a:latin typeface="Calibri" panose="020F0502020204030204" pitchFamily="34" charset="0"/>
                        </a:rPr>
                        <a:t>Adjusted EBIDTA</a:t>
                      </a:r>
                    </a:p>
                  </a:txBody>
                  <a:tcPr marL="7477" marR="7477" marT="7477"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(223)</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(5)</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9 </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79 </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270 </a:t>
                      </a:r>
                    </a:p>
                  </a:txBody>
                  <a:tcPr marL="7477" marR="7477" marT="74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574308"/>
                  </a:ext>
                </a:extLst>
              </a:tr>
              <a:tr h="182865">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477" marR="7477" marT="747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3613588"/>
                  </a:ext>
                </a:extLst>
              </a:tr>
            </a:tbl>
          </a:graphicData>
        </a:graphic>
      </p:graphicFrame>
      <p:sp>
        <p:nvSpPr>
          <p:cNvPr id="8" name="Oval 7">
            <a:extLst>
              <a:ext uri="{FF2B5EF4-FFF2-40B4-BE49-F238E27FC236}">
                <a16:creationId xmlns:a16="http://schemas.microsoft.com/office/drawing/2014/main" id="{B5788929-B9FF-4189-9365-E438E19A625E}"/>
              </a:ext>
            </a:extLst>
          </p:cNvPr>
          <p:cNvSpPr/>
          <p:nvPr/>
        </p:nvSpPr>
        <p:spPr>
          <a:xfrm>
            <a:off x="6206247" y="2958043"/>
            <a:ext cx="3842425" cy="58282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92E0D52-ADEC-4A97-B3D2-F8F01EC10F63}"/>
              </a:ext>
            </a:extLst>
          </p:cNvPr>
          <p:cNvSpPr/>
          <p:nvPr/>
        </p:nvSpPr>
        <p:spPr>
          <a:xfrm>
            <a:off x="6303523" y="4756826"/>
            <a:ext cx="3745149" cy="5828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D60621E-E206-4180-833B-BBBC6657E345}"/>
              </a:ext>
            </a:extLst>
          </p:cNvPr>
          <p:cNvSpPr/>
          <p:nvPr/>
        </p:nvSpPr>
        <p:spPr>
          <a:xfrm>
            <a:off x="6096000" y="5734870"/>
            <a:ext cx="4085617" cy="582826"/>
          </a:xfrm>
          <a:prstGeom prst="ellipse">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213426A-E2E2-48F2-9DD7-86B3CC058FD9}"/>
              </a:ext>
            </a:extLst>
          </p:cNvPr>
          <p:cNvSpPr txBox="1"/>
          <p:nvPr/>
        </p:nvSpPr>
        <p:spPr>
          <a:xfrm>
            <a:off x="710119" y="2634877"/>
            <a:ext cx="1925142" cy="646331"/>
          </a:xfrm>
          <a:prstGeom prst="rect">
            <a:avLst/>
          </a:prstGeom>
          <a:solidFill>
            <a:schemeClr val="accent1">
              <a:alpha val="52000"/>
            </a:schemeClr>
          </a:solidFill>
          <a:ln w="15875">
            <a:solidFill>
              <a:schemeClr val="tx1"/>
            </a:solidFill>
          </a:ln>
        </p:spPr>
        <p:txBody>
          <a:bodyPr wrap="none" rtlCol="0">
            <a:spAutoFit/>
          </a:bodyPr>
          <a:lstStyle/>
          <a:p>
            <a:r>
              <a:rPr lang="en-US" dirty="0"/>
              <a:t>New Management</a:t>
            </a:r>
          </a:p>
          <a:p>
            <a:r>
              <a:rPr lang="en-US" dirty="0"/>
              <a:t>January 2019</a:t>
            </a:r>
          </a:p>
        </p:txBody>
      </p:sp>
    </p:spTree>
    <p:extLst>
      <p:ext uri="{BB962C8B-B14F-4D97-AF65-F5344CB8AC3E}">
        <p14:creationId xmlns:p14="http://schemas.microsoft.com/office/powerpoint/2010/main" val="15915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58938" y="349953"/>
            <a:ext cx="6223262" cy="851153"/>
          </a:xfrm>
        </p:spPr>
        <p:txBody>
          <a:bodyPr>
            <a:noAutofit/>
          </a:bodyPr>
          <a:lstStyle/>
          <a:p>
            <a:r>
              <a:rPr lang="en-US" sz="2800" b="1" i="1" cap="small" dirty="0">
                <a:solidFill>
                  <a:srgbClr val="0B36F9"/>
                </a:solidFill>
                <a:latin typeface="Verdana Pro" panose="020F0502020204030204" pitchFamily="34" charset="0"/>
                <a:cs typeface="Times New Roman" panose="02020603050405020304" pitchFamily="18" charset="0"/>
              </a:rPr>
              <a:t>Additional Investment Insights</a:t>
            </a:r>
            <a:endParaRPr lang="en-US" sz="2800" b="1" i="1" cap="small" dirty="0">
              <a:latin typeface="+mn-lt"/>
              <a:cs typeface="Times New Roman" panose="02020603050405020304" pitchFamily="18" charset="0"/>
            </a:endParaRPr>
          </a:p>
        </p:txBody>
      </p:sp>
      <p:sp>
        <p:nvSpPr>
          <p:cNvPr id="10" name="Slide Number Placeholder 9"/>
          <p:cNvSpPr>
            <a:spLocks noGrp="1"/>
          </p:cNvSpPr>
          <p:nvPr>
            <p:ph type="sldNum" sz="quarter" idx="12"/>
          </p:nvPr>
        </p:nvSpPr>
        <p:spPr/>
        <p:txBody>
          <a:bodyPr/>
          <a:lstStyle/>
          <a:p>
            <a:fld id="{8A14FC39-4B3D-411F-8C99-E3300F671729}" type="slidenum">
              <a:rPr lang="en-US" smtClean="0"/>
              <a:pPr/>
              <a:t>34</a:t>
            </a:fld>
            <a:endParaRPr lang="en-US" dirty="0"/>
          </a:p>
        </p:txBody>
      </p:sp>
      <p:sp>
        <p:nvSpPr>
          <p:cNvPr id="8" name="Date Placeholder 7"/>
          <p:cNvSpPr>
            <a:spLocks noGrp="1"/>
          </p:cNvSpPr>
          <p:nvPr>
            <p:ph type="dt" sz="half" idx="10"/>
          </p:nvPr>
        </p:nvSpPr>
        <p:spPr/>
        <p:txBody>
          <a:bodyPr/>
          <a:lstStyle/>
          <a:p>
            <a:fld id="{35ABD8BF-1AD4-4D85-8F04-38C6A60725CC}" type="datetime1">
              <a:rPr lang="en-US" smtClean="0"/>
              <a:pPr/>
              <a:t>5/20/2020</a:t>
            </a:fld>
            <a:endParaRPr lang="en-US" dirty="0"/>
          </a:p>
        </p:txBody>
      </p:sp>
      <p:sp>
        <p:nvSpPr>
          <p:cNvPr id="3" name="Rectangle 2">
            <a:extLst>
              <a:ext uri="{FF2B5EF4-FFF2-40B4-BE49-F238E27FC236}">
                <a16:creationId xmlns:a16="http://schemas.microsoft.com/office/drawing/2014/main" id="{AF423B6D-06EC-44E8-9188-B061D108B91F}"/>
              </a:ext>
            </a:extLst>
          </p:cNvPr>
          <p:cNvSpPr/>
          <p:nvPr/>
        </p:nvSpPr>
        <p:spPr>
          <a:xfrm>
            <a:off x="2579802" y="1517719"/>
            <a:ext cx="7326198" cy="5724644"/>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424242"/>
                </a:solidFill>
                <a:latin typeface="&amp;quot"/>
              </a:rPr>
              <a:t>NOL Analysis:  Company has approximately $56M in tax NOL carryovers, or $0.88 per share of (gross) NOL</a:t>
            </a:r>
          </a:p>
          <a:p>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 Less than $8M expiring by the end of 2022. </a:t>
            </a:r>
          </a:p>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Additional opportunities to monetize NOLs include licenses or royalties, strategic partnerships, or tax shield for acquisitions</a:t>
            </a:r>
          </a:p>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Mace follows transparent public reporting, strong governance through diverse, independent BOD elected annually</a:t>
            </a:r>
          </a:p>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endParaRPr lang="en-US" sz="20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pPr marL="285750" indent="-285750">
              <a:buFont typeface="Arial" panose="020B0604020202020204" pitchFamily="34" charset="0"/>
              <a:buChar char="•"/>
            </a:pPr>
            <a:endParaRPr lang="en-US" sz="1400" dirty="0">
              <a:solidFill>
                <a:srgbClr val="424242"/>
              </a:solidFill>
              <a:latin typeface="&amp;quot"/>
            </a:endParaRPr>
          </a:p>
          <a:p>
            <a:endParaRPr lang="en-US" sz="1400" dirty="0">
              <a:solidFill>
                <a:srgbClr val="424242"/>
              </a:solidFill>
              <a:latin typeface="&amp;quot"/>
            </a:endParaRPr>
          </a:p>
          <a:p>
            <a:r>
              <a:rPr lang="en-US" sz="1400" dirty="0">
                <a:solidFill>
                  <a:srgbClr val="424242"/>
                </a:solidFill>
                <a:latin typeface="&amp;quot"/>
              </a:rPr>
              <a:t> </a:t>
            </a:r>
          </a:p>
          <a:p>
            <a:endParaRPr lang="en-US" sz="1400" dirty="0">
              <a:solidFill>
                <a:srgbClr val="424242"/>
              </a:solidFill>
              <a:latin typeface="&amp;quot"/>
            </a:endParaRPr>
          </a:p>
          <a:p>
            <a:r>
              <a:rPr lang="en-US" sz="1400" dirty="0">
                <a:solidFill>
                  <a:srgbClr val="424242"/>
                </a:solidFill>
                <a:latin typeface="&amp;quot"/>
              </a:rPr>
              <a:t> </a:t>
            </a:r>
          </a:p>
          <a:p>
            <a:r>
              <a:rPr lang="en-US" sz="1400" dirty="0">
                <a:solidFill>
                  <a:srgbClr val="424242"/>
                </a:solidFill>
                <a:latin typeface="&amp;quot"/>
              </a:rPr>
              <a:t>.</a:t>
            </a:r>
          </a:p>
        </p:txBody>
      </p:sp>
      <p:pic>
        <p:nvPicPr>
          <p:cNvPr id="2" name="Picture 1">
            <a:extLst>
              <a:ext uri="{FF2B5EF4-FFF2-40B4-BE49-F238E27FC236}">
                <a16:creationId xmlns:a16="http://schemas.microsoft.com/office/drawing/2014/main" id="{D7B13F6E-3D2A-4AC8-858F-A4212A590851}"/>
              </a:ext>
            </a:extLst>
          </p:cNvPr>
          <p:cNvPicPr>
            <a:picLocks noChangeAspect="1"/>
          </p:cNvPicPr>
          <p:nvPr/>
        </p:nvPicPr>
        <p:blipFill>
          <a:blip r:embed="rId3"/>
          <a:stretch>
            <a:fillRect/>
          </a:stretch>
        </p:blipFill>
        <p:spPr>
          <a:xfrm>
            <a:off x="697149" y="300977"/>
            <a:ext cx="2603218" cy="999831"/>
          </a:xfrm>
          <a:prstGeom prst="rect">
            <a:avLst/>
          </a:prstGeom>
        </p:spPr>
      </p:pic>
    </p:spTree>
    <p:extLst>
      <p:ext uri="{BB962C8B-B14F-4D97-AF65-F5344CB8AC3E}">
        <p14:creationId xmlns:p14="http://schemas.microsoft.com/office/powerpoint/2010/main" val="93914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141133" y="3202192"/>
            <a:ext cx="5909734" cy="2631460"/>
          </a:xfrm>
        </p:spPr>
        <p:txBody>
          <a:bodyPr>
            <a:noAutofit/>
          </a:bodyPr>
          <a:lstStyle/>
          <a:p>
            <a:pPr algn="ctr"/>
            <a:r>
              <a:rPr lang="en-US" sz="9600" b="1" dirty="0">
                <a:solidFill>
                  <a:srgbClr val="0B36F9"/>
                </a:solidFill>
                <a:latin typeface="Rage Italic" panose="03070502040507070304" pitchFamily="66" charset="0"/>
              </a:rPr>
              <a:t>Thank You!</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0113" y="863909"/>
            <a:ext cx="4151773" cy="1476170"/>
          </a:xfrm>
          <a:prstGeom prst="rect">
            <a:avLst/>
          </a:prstGeom>
          <a:noFill/>
          <a:ln>
            <a:noFill/>
          </a:ln>
        </p:spPr>
      </p:pic>
    </p:spTree>
    <p:extLst>
      <p:ext uri="{BB962C8B-B14F-4D97-AF65-F5344CB8AC3E}">
        <p14:creationId xmlns:p14="http://schemas.microsoft.com/office/powerpoint/2010/main" val="25736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687098" y="351738"/>
            <a:ext cx="7666702" cy="1296458"/>
          </a:xfrm>
        </p:spPr>
        <p:txBody>
          <a:bodyPr>
            <a:noAutofit/>
          </a:bodyPr>
          <a:lstStyle/>
          <a:p>
            <a:r>
              <a:rPr lang="en-US" sz="2800" b="1" dirty="0">
                <a:solidFill>
                  <a:srgbClr val="0B36F9"/>
                </a:solidFill>
                <a:latin typeface="Verdana Pro" panose="020F0502020204030204" pitchFamily="34" charset="0"/>
              </a:rPr>
              <a:t>Introduction</a:t>
            </a:r>
            <a:r>
              <a:rPr lang="en-US" sz="3200" b="1" dirty="0">
                <a:solidFill>
                  <a:srgbClr val="0B36F9"/>
                </a:solidFill>
                <a:latin typeface="Verdana Pro" panose="020F0502020204030204" pitchFamily="34" charset="0"/>
              </a:rPr>
              <a:t> to Mace Security International, Inc. (OTCQX – MACE)</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sp>
        <p:nvSpPr>
          <p:cNvPr id="11" name="Rectangle 10">
            <a:extLst>
              <a:ext uri="{FF2B5EF4-FFF2-40B4-BE49-F238E27FC236}">
                <a16:creationId xmlns:a16="http://schemas.microsoft.com/office/drawing/2014/main" id="{4817C52D-6707-4658-8B0E-46C09AEDFC83}"/>
              </a:ext>
            </a:extLst>
          </p:cNvPr>
          <p:cNvSpPr/>
          <p:nvPr/>
        </p:nvSpPr>
        <p:spPr>
          <a:xfrm>
            <a:off x="628651" y="2014538"/>
            <a:ext cx="10515600" cy="4278094"/>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424242"/>
                </a:solidFill>
                <a:latin typeface="&amp;quot"/>
              </a:rPr>
              <a:t>Mace Security International, Inc., located in Cleveland, Ohio, is a manufacturer and provider of personal safety and security products to consumer and law enforcement markets worldwide.</a:t>
            </a:r>
          </a:p>
          <a:p>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Mace® Brand is the original manufacturer and market leader in the defense spray segment, and has over 40 years experience developing aerosol defense spray dispensing technologies for both the consumer and tactical markets around the world. The Company also markets products through the well respected Vigilant (R), Tornado (R), and Takedown (R) Brands.</a:t>
            </a:r>
          </a:p>
          <a:p>
            <a:endParaRPr lang="en-US" sz="2000" dirty="0">
              <a:solidFill>
                <a:srgbClr val="424242"/>
              </a:solidFill>
              <a:latin typeface="&amp;quot"/>
            </a:endParaRPr>
          </a:p>
          <a:p>
            <a:pPr marL="285750" indent="-285750">
              <a:buFont typeface="Arial" panose="020B0604020202020204" pitchFamily="34" charset="0"/>
              <a:buChar char="•"/>
            </a:pPr>
            <a:r>
              <a:rPr lang="en-US" sz="2000" dirty="0">
                <a:solidFill>
                  <a:srgbClr val="424242"/>
                </a:solidFill>
                <a:latin typeface="&amp;quot"/>
              </a:rPr>
              <a:t>Mace® directly distributes and supports its branded products  through strategically targeted customer channels that include selected retailers, wholesale distributors, independent dealers, e-commerce channels, and our website, Mace.com.</a:t>
            </a:r>
          </a:p>
          <a:p>
            <a:endParaRPr lang="en-US" sz="2000" dirty="0">
              <a:solidFill>
                <a:srgbClr val="424242"/>
              </a:solidFill>
              <a:latin typeface="&amp;quot"/>
            </a:endParaRPr>
          </a:p>
          <a:p>
            <a:pPr marL="285750" indent="-285750">
              <a:buFont typeface="Arial" panose="020B0604020202020204" pitchFamily="34" charset="0"/>
              <a:buChar char="•"/>
            </a:pPr>
            <a:endParaRPr lang="en-US" sz="1600" dirty="0">
              <a:solidFill>
                <a:srgbClr val="424242"/>
              </a:solidFill>
              <a:latin typeface="&amp;quot"/>
            </a:endParaRPr>
          </a:p>
          <a:p>
            <a:r>
              <a:rPr lang="en-US" sz="1600" dirty="0">
                <a:solidFill>
                  <a:srgbClr val="424242"/>
                </a:solidFill>
                <a:latin typeface="&amp;quot"/>
              </a:rPr>
              <a:t> </a:t>
            </a:r>
          </a:p>
        </p:txBody>
      </p:sp>
    </p:spTree>
    <p:extLst>
      <p:ext uri="{BB962C8B-B14F-4D97-AF65-F5344CB8AC3E}">
        <p14:creationId xmlns:p14="http://schemas.microsoft.com/office/powerpoint/2010/main" val="392292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687098" y="351738"/>
            <a:ext cx="7666702" cy="1296458"/>
          </a:xfrm>
        </p:spPr>
        <p:txBody>
          <a:bodyPr>
            <a:noAutofit/>
          </a:bodyPr>
          <a:lstStyle/>
          <a:p>
            <a:r>
              <a:rPr lang="en-US" b="1" dirty="0">
                <a:solidFill>
                  <a:srgbClr val="0B36F9"/>
                </a:solidFill>
                <a:latin typeface="Verdana Pro" panose="020F0502020204030204" pitchFamily="34" charset="0"/>
              </a:rPr>
              <a:t>Current Product Lineup</a:t>
            </a:r>
          </a:p>
        </p:txBody>
      </p:sp>
      <p:sp>
        <p:nvSpPr>
          <p:cNvPr id="3" name="Content Placeholder 2">
            <a:extLst>
              <a:ext uri="{FF2B5EF4-FFF2-40B4-BE49-F238E27FC236}">
                <a16:creationId xmlns:a16="http://schemas.microsoft.com/office/drawing/2014/main" id="{0A90FD7A-A85F-4C45-9B7F-80C0DD272C43}"/>
              </a:ext>
            </a:extLst>
          </p:cNvPr>
          <p:cNvSpPr>
            <a:spLocks noGrp="1"/>
          </p:cNvSpPr>
          <p:nvPr>
            <p:ph idx="1"/>
          </p:nvPr>
        </p:nvSpPr>
        <p:spPr>
          <a:xfrm>
            <a:off x="107725" y="1753773"/>
            <a:ext cx="3191726" cy="584775"/>
          </a:xfrm>
        </p:spPr>
        <p:txBody>
          <a:bodyPr>
            <a:normAutofit/>
          </a:bodyPr>
          <a:lstStyle/>
          <a:p>
            <a:pPr marL="0" indent="0">
              <a:buNone/>
            </a:pPr>
            <a:r>
              <a:rPr lang="en-US" sz="3200" b="1" dirty="0">
                <a:solidFill>
                  <a:srgbClr val="0B36F9"/>
                </a:solidFill>
              </a:rPr>
              <a:t>Personal Alarms</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pic>
        <p:nvPicPr>
          <p:cNvPr id="10" name="Picture 9">
            <a:extLst>
              <a:ext uri="{FF2B5EF4-FFF2-40B4-BE49-F238E27FC236}">
                <a16:creationId xmlns:a16="http://schemas.microsoft.com/office/drawing/2014/main" id="{631781F3-3177-364A-8553-58F0BD608C06}"/>
              </a:ext>
            </a:extLst>
          </p:cNvPr>
          <p:cNvPicPr>
            <a:picLocks noChangeAspect="1"/>
          </p:cNvPicPr>
          <p:nvPr/>
        </p:nvPicPr>
        <p:blipFill>
          <a:blip r:embed="rId3"/>
          <a:stretch>
            <a:fillRect/>
          </a:stretch>
        </p:blipFill>
        <p:spPr>
          <a:xfrm>
            <a:off x="714347" y="2181892"/>
            <a:ext cx="1678722" cy="1678722"/>
          </a:xfrm>
          <a:prstGeom prst="rect">
            <a:avLst/>
          </a:prstGeom>
        </p:spPr>
      </p:pic>
      <p:sp>
        <p:nvSpPr>
          <p:cNvPr id="4" name="Rectangle 3">
            <a:extLst>
              <a:ext uri="{FF2B5EF4-FFF2-40B4-BE49-F238E27FC236}">
                <a16:creationId xmlns:a16="http://schemas.microsoft.com/office/drawing/2014/main" id="{72F2A82D-A371-4773-9ED9-BB197789B569}"/>
              </a:ext>
            </a:extLst>
          </p:cNvPr>
          <p:cNvSpPr/>
          <p:nvPr/>
        </p:nvSpPr>
        <p:spPr>
          <a:xfrm>
            <a:off x="2315755" y="3616248"/>
            <a:ext cx="2426626" cy="584775"/>
          </a:xfrm>
          <a:prstGeom prst="rect">
            <a:avLst/>
          </a:prstGeom>
        </p:spPr>
        <p:txBody>
          <a:bodyPr wrap="none">
            <a:spAutoFit/>
          </a:bodyPr>
          <a:lstStyle/>
          <a:p>
            <a:r>
              <a:rPr lang="en-US" sz="3200" b="1" dirty="0">
                <a:solidFill>
                  <a:srgbClr val="0B36F9"/>
                </a:solidFill>
              </a:rPr>
              <a:t>Pepper Spray</a:t>
            </a:r>
          </a:p>
        </p:txBody>
      </p:sp>
      <p:pic>
        <p:nvPicPr>
          <p:cNvPr id="7" name="Picture 6">
            <a:extLst>
              <a:ext uri="{FF2B5EF4-FFF2-40B4-BE49-F238E27FC236}">
                <a16:creationId xmlns:a16="http://schemas.microsoft.com/office/drawing/2014/main" id="{778022DA-21B1-4BEB-8CB8-5EFC89A756D7}"/>
              </a:ext>
            </a:extLst>
          </p:cNvPr>
          <p:cNvPicPr>
            <a:picLocks noChangeAspect="1"/>
          </p:cNvPicPr>
          <p:nvPr/>
        </p:nvPicPr>
        <p:blipFill>
          <a:blip r:embed="rId4"/>
          <a:stretch>
            <a:fillRect/>
          </a:stretch>
        </p:blipFill>
        <p:spPr>
          <a:xfrm>
            <a:off x="1703588" y="4592767"/>
            <a:ext cx="1771912" cy="1771912"/>
          </a:xfrm>
          <a:prstGeom prst="rect">
            <a:avLst/>
          </a:prstGeom>
        </p:spPr>
      </p:pic>
      <p:pic>
        <p:nvPicPr>
          <p:cNvPr id="8" name="Picture 7">
            <a:extLst>
              <a:ext uri="{FF2B5EF4-FFF2-40B4-BE49-F238E27FC236}">
                <a16:creationId xmlns:a16="http://schemas.microsoft.com/office/drawing/2014/main" id="{1B01EEBF-5481-4543-9F68-00E04F4708D5}"/>
              </a:ext>
            </a:extLst>
          </p:cNvPr>
          <p:cNvPicPr>
            <a:picLocks noChangeAspect="1"/>
          </p:cNvPicPr>
          <p:nvPr/>
        </p:nvPicPr>
        <p:blipFill>
          <a:blip r:embed="rId5"/>
          <a:stretch>
            <a:fillRect/>
          </a:stretch>
        </p:blipFill>
        <p:spPr>
          <a:xfrm>
            <a:off x="3034789" y="4205805"/>
            <a:ext cx="2417935" cy="2417935"/>
          </a:xfrm>
          <a:prstGeom prst="rect">
            <a:avLst/>
          </a:prstGeom>
        </p:spPr>
      </p:pic>
      <p:sp>
        <p:nvSpPr>
          <p:cNvPr id="5" name="Rectangle 4">
            <a:extLst>
              <a:ext uri="{FF2B5EF4-FFF2-40B4-BE49-F238E27FC236}">
                <a16:creationId xmlns:a16="http://schemas.microsoft.com/office/drawing/2014/main" id="{E48D7DD5-CCB5-4249-856C-665367670587}"/>
              </a:ext>
            </a:extLst>
          </p:cNvPr>
          <p:cNvSpPr/>
          <p:nvPr/>
        </p:nvSpPr>
        <p:spPr>
          <a:xfrm>
            <a:off x="5925904" y="1825626"/>
            <a:ext cx="2056782" cy="584775"/>
          </a:xfrm>
          <a:prstGeom prst="rect">
            <a:avLst/>
          </a:prstGeom>
        </p:spPr>
        <p:txBody>
          <a:bodyPr wrap="none">
            <a:spAutoFit/>
          </a:bodyPr>
          <a:lstStyle/>
          <a:p>
            <a:r>
              <a:rPr lang="en-US" sz="3200" b="1" dirty="0">
                <a:solidFill>
                  <a:srgbClr val="0B36F9"/>
                </a:solidFill>
              </a:rPr>
              <a:t>Pepper Gel</a:t>
            </a:r>
          </a:p>
        </p:txBody>
      </p:sp>
      <p:pic>
        <p:nvPicPr>
          <p:cNvPr id="12" name="Picture 11">
            <a:extLst>
              <a:ext uri="{FF2B5EF4-FFF2-40B4-BE49-F238E27FC236}">
                <a16:creationId xmlns:a16="http://schemas.microsoft.com/office/drawing/2014/main" id="{ACEDF6CF-04F5-45DC-B07D-51847C10F889}"/>
              </a:ext>
            </a:extLst>
          </p:cNvPr>
          <p:cNvPicPr>
            <a:picLocks noChangeAspect="1"/>
          </p:cNvPicPr>
          <p:nvPr/>
        </p:nvPicPr>
        <p:blipFill>
          <a:blip r:embed="rId6"/>
          <a:stretch>
            <a:fillRect/>
          </a:stretch>
        </p:blipFill>
        <p:spPr>
          <a:xfrm>
            <a:off x="6206686" y="2378446"/>
            <a:ext cx="3402784" cy="3402784"/>
          </a:xfrm>
          <a:prstGeom prst="rect">
            <a:avLst/>
          </a:prstGeom>
        </p:spPr>
      </p:pic>
      <p:pic>
        <p:nvPicPr>
          <p:cNvPr id="13" name="Picture 12">
            <a:extLst>
              <a:ext uri="{FF2B5EF4-FFF2-40B4-BE49-F238E27FC236}">
                <a16:creationId xmlns:a16="http://schemas.microsoft.com/office/drawing/2014/main" id="{4C865047-0C2C-48AC-ABA0-75EF8275455F}"/>
              </a:ext>
            </a:extLst>
          </p:cNvPr>
          <p:cNvPicPr>
            <a:picLocks noChangeAspect="1"/>
          </p:cNvPicPr>
          <p:nvPr/>
        </p:nvPicPr>
        <p:blipFill>
          <a:blip r:embed="rId7"/>
          <a:stretch>
            <a:fillRect/>
          </a:stretch>
        </p:blipFill>
        <p:spPr>
          <a:xfrm>
            <a:off x="4819304" y="2574443"/>
            <a:ext cx="2240636" cy="2259030"/>
          </a:xfrm>
          <a:prstGeom prst="rect">
            <a:avLst/>
          </a:prstGeom>
        </p:spPr>
      </p:pic>
      <p:sp>
        <p:nvSpPr>
          <p:cNvPr id="9" name="Rectangle 8">
            <a:extLst>
              <a:ext uri="{FF2B5EF4-FFF2-40B4-BE49-F238E27FC236}">
                <a16:creationId xmlns:a16="http://schemas.microsoft.com/office/drawing/2014/main" id="{8214EA4E-C8AE-425D-8F7A-590B79B15964}"/>
              </a:ext>
            </a:extLst>
          </p:cNvPr>
          <p:cNvSpPr/>
          <p:nvPr/>
        </p:nvSpPr>
        <p:spPr>
          <a:xfrm>
            <a:off x="9720972" y="2436478"/>
            <a:ext cx="1917513" cy="584775"/>
          </a:xfrm>
          <a:prstGeom prst="rect">
            <a:avLst/>
          </a:prstGeom>
        </p:spPr>
        <p:txBody>
          <a:bodyPr wrap="none">
            <a:spAutoFit/>
          </a:bodyPr>
          <a:lstStyle/>
          <a:p>
            <a:r>
              <a:rPr lang="en-US" sz="3200" b="1" dirty="0">
                <a:solidFill>
                  <a:srgbClr val="0B36F9"/>
                </a:solidFill>
              </a:rPr>
              <a:t>Stun Guns</a:t>
            </a:r>
          </a:p>
        </p:txBody>
      </p:sp>
      <p:pic>
        <p:nvPicPr>
          <p:cNvPr id="15" name="Picture 14">
            <a:extLst>
              <a:ext uri="{FF2B5EF4-FFF2-40B4-BE49-F238E27FC236}">
                <a16:creationId xmlns:a16="http://schemas.microsoft.com/office/drawing/2014/main" id="{8F7FAB48-D34C-4A87-BCF9-B8C47D7BD424}"/>
              </a:ext>
            </a:extLst>
          </p:cNvPr>
          <p:cNvPicPr>
            <a:picLocks noChangeAspect="1"/>
          </p:cNvPicPr>
          <p:nvPr/>
        </p:nvPicPr>
        <p:blipFill>
          <a:blip r:embed="rId8"/>
          <a:stretch>
            <a:fillRect/>
          </a:stretch>
        </p:blipFill>
        <p:spPr>
          <a:xfrm>
            <a:off x="8813103" y="3272727"/>
            <a:ext cx="3220147" cy="3220147"/>
          </a:xfrm>
          <a:prstGeom prst="rect">
            <a:avLst/>
          </a:prstGeom>
        </p:spPr>
      </p:pic>
    </p:spTree>
    <p:extLst>
      <p:ext uri="{BB962C8B-B14F-4D97-AF65-F5344CB8AC3E}">
        <p14:creationId xmlns:p14="http://schemas.microsoft.com/office/powerpoint/2010/main" val="81389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62253" y="441855"/>
            <a:ext cx="8551332" cy="1068916"/>
          </a:xfrm>
        </p:spPr>
        <p:txBody>
          <a:bodyPr>
            <a:noAutofit/>
          </a:bodyPr>
          <a:lstStyle/>
          <a:p>
            <a:pPr algn="ctr"/>
            <a:r>
              <a:rPr lang="en-US" b="1" dirty="0">
                <a:solidFill>
                  <a:srgbClr val="0B36F9"/>
                </a:solidFill>
                <a:latin typeface="Verdana Pro" panose="020F0502020204030204" pitchFamily="34" charset="0"/>
              </a:rPr>
              <a:t>Brand Awareness</a:t>
            </a:r>
            <a:br>
              <a:rPr lang="en-US" b="1" dirty="0">
                <a:solidFill>
                  <a:srgbClr val="0B36F9"/>
                </a:solidFill>
                <a:latin typeface="Verdana Pro" panose="020F0502020204030204" pitchFamily="34" charset="0"/>
              </a:rPr>
            </a:br>
            <a:r>
              <a:rPr lang="en-US" sz="1800" b="1" dirty="0">
                <a:solidFill>
                  <a:srgbClr val="0B36F9"/>
                </a:solidFill>
                <a:latin typeface="Verdana Pro" panose="020F0502020204030204" pitchFamily="34" charset="0"/>
              </a:rPr>
              <a:t>(Among Male Buyers, Armed Women, and Unarmed Women)</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graphicFrame>
        <p:nvGraphicFramePr>
          <p:cNvPr id="9" name="Chart 8">
            <a:extLst>
              <a:ext uri="{FF2B5EF4-FFF2-40B4-BE49-F238E27FC236}">
                <a16:creationId xmlns:a16="http://schemas.microsoft.com/office/drawing/2014/main" id="{5B4D1289-802C-4BAB-B609-49A00446E37C}"/>
              </a:ext>
            </a:extLst>
          </p:cNvPr>
          <p:cNvGraphicFramePr>
            <a:graphicFrameLocks/>
          </p:cNvGraphicFramePr>
          <p:nvPr>
            <p:extLst>
              <p:ext uri="{D42A27DB-BD31-4B8C-83A1-F6EECF244321}">
                <p14:modId xmlns:p14="http://schemas.microsoft.com/office/powerpoint/2010/main" val="537329131"/>
              </p:ext>
            </p:extLst>
          </p:nvPr>
        </p:nvGraphicFramePr>
        <p:xfrm>
          <a:off x="1927123" y="1661584"/>
          <a:ext cx="7649496" cy="48312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553B2D4-EAFE-4223-B438-7497F01E712E}"/>
              </a:ext>
            </a:extLst>
          </p:cNvPr>
          <p:cNvSpPr txBox="1"/>
          <p:nvPr/>
        </p:nvSpPr>
        <p:spPr>
          <a:xfrm>
            <a:off x="9576619" y="6492874"/>
            <a:ext cx="2771262" cy="400110"/>
          </a:xfrm>
          <a:prstGeom prst="rect">
            <a:avLst/>
          </a:prstGeom>
          <a:noFill/>
        </p:spPr>
        <p:txBody>
          <a:bodyPr wrap="square" rtlCol="0">
            <a:spAutoFit/>
          </a:bodyPr>
          <a:lstStyle/>
          <a:p>
            <a:r>
              <a:rPr lang="en-US" sz="1000" dirty="0">
                <a:latin typeface="Verdana Pro" panose="020B0604030504040204" pitchFamily="34" charset="0"/>
              </a:rPr>
              <a:t>Source: Nottingham-Spirk  Consumer Insight Survey March 2020</a:t>
            </a:r>
          </a:p>
        </p:txBody>
      </p:sp>
    </p:spTree>
    <p:extLst>
      <p:ext uri="{BB962C8B-B14F-4D97-AF65-F5344CB8AC3E}">
        <p14:creationId xmlns:p14="http://schemas.microsoft.com/office/powerpoint/2010/main" val="33096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b="1" dirty="0">
                <a:solidFill>
                  <a:srgbClr val="0B36F9"/>
                </a:solidFill>
                <a:latin typeface="Verdana Pro" panose="020F0502020204030204" pitchFamily="34" charset="0"/>
              </a:rPr>
              <a:t>Brand Comparison</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graphicFrame>
        <p:nvGraphicFramePr>
          <p:cNvPr id="7" name="Table 6">
            <a:extLst>
              <a:ext uri="{FF2B5EF4-FFF2-40B4-BE49-F238E27FC236}">
                <a16:creationId xmlns:a16="http://schemas.microsoft.com/office/drawing/2014/main" id="{D844BC74-2AC1-46E0-A623-3305DE56CD8C}"/>
              </a:ext>
            </a:extLst>
          </p:cNvPr>
          <p:cNvGraphicFramePr>
            <a:graphicFrameLocks noGrp="1"/>
          </p:cNvGraphicFramePr>
          <p:nvPr>
            <p:extLst>
              <p:ext uri="{D42A27DB-BD31-4B8C-83A1-F6EECF244321}">
                <p14:modId xmlns:p14="http://schemas.microsoft.com/office/powerpoint/2010/main" val="2804077120"/>
              </p:ext>
            </p:extLst>
          </p:nvPr>
        </p:nvGraphicFramePr>
        <p:xfrm>
          <a:off x="383457" y="2694039"/>
          <a:ext cx="11405418" cy="2831689"/>
        </p:xfrm>
        <a:graphic>
          <a:graphicData uri="http://schemas.openxmlformats.org/drawingml/2006/table">
            <a:tbl>
              <a:tblPr>
                <a:tableStyleId>{5C22544A-7EE6-4342-B048-85BDC9FD1C3A}</a:tableStyleId>
              </a:tblPr>
              <a:tblGrid>
                <a:gridCol w="1674322">
                  <a:extLst>
                    <a:ext uri="{9D8B030D-6E8A-4147-A177-3AD203B41FA5}">
                      <a16:colId xmlns:a16="http://schemas.microsoft.com/office/drawing/2014/main" val="65505393"/>
                    </a:ext>
                  </a:extLst>
                </a:gridCol>
                <a:gridCol w="1216387">
                  <a:extLst>
                    <a:ext uri="{9D8B030D-6E8A-4147-A177-3AD203B41FA5}">
                      <a16:colId xmlns:a16="http://schemas.microsoft.com/office/drawing/2014/main" val="4173080468"/>
                    </a:ext>
                  </a:extLst>
                </a:gridCol>
                <a:gridCol w="1216387">
                  <a:extLst>
                    <a:ext uri="{9D8B030D-6E8A-4147-A177-3AD203B41FA5}">
                      <a16:colId xmlns:a16="http://schemas.microsoft.com/office/drawing/2014/main" val="3954661026"/>
                    </a:ext>
                  </a:extLst>
                </a:gridCol>
                <a:gridCol w="1216387">
                  <a:extLst>
                    <a:ext uri="{9D8B030D-6E8A-4147-A177-3AD203B41FA5}">
                      <a16:colId xmlns:a16="http://schemas.microsoft.com/office/drawing/2014/main" val="3889811935"/>
                    </a:ext>
                  </a:extLst>
                </a:gridCol>
                <a:gridCol w="1216387">
                  <a:extLst>
                    <a:ext uri="{9D8B030D-6E8A-4147-A177-3AD203B41FA5}">
                      <a16:colId xmlns:a16="http://schemas.microsoft.com/office/drawing/2014/main" val="584615637"/>
                    </a:ext>
                  </a:extLst>
                </a:gridCol>
                <a:gridCol w="1216387">
                  <a:extLst>
                    <a:ext uri="{9D8B030D-6E8A-4147-A177-3AD203B41FA5}">
                      <a16:colId xmlns:a16="http://schemas.microsoft.com/office/drawing/2014/main" val="481301473"/>
                    </a:ext>
                  </a:extLst>
                </a:gridCol>
                <a:gridCol w="1216387">
                  <a:extLst>
                    <a:ext uri="{9D8B030D-6E8A-4147-A177-3AD203B41FA5}">
                      <a16:colId xmlns:a16="http://schemas.microsoft.com/office/drawing/2014/main" val="496913571"/>
                    </a:ext>
                  </a:extLst>
                </a:gridCol>
                <a:gridCol w="1216387">
                  <a:extLst>
                    <a:ext uri="{9D8B030D-6E8A-4147-A177-3AD203B41FA5}">
                      <a16:colId xmlns:a16="http://schemas.microsoft.com/office/drawing/2014/main" val="3895208897"/>
                    </a:ext>
                  </a:extLst>
                </a:gridCol>
                <a:gridCol w="1216387">
                  <a:extLst>
                    <a:ext uri="{9D8B030D-6E8A-4147-A177-3AD203B41FA5}">
                      <a16:colId xmlns:a16="http://schemas.microsoft.com/office/drawing/2014/main" val="981400307"/>
                    </a:ext>
                  </a:extLst>
                </a:gridCol>
              </a:tblGrid>
              <a:tr h="675580">
                <a:tc>
                  <a:txBody>
                    <a:bodyPr/>
                    <a:lstStyle/>
                    <a:p>
                      <a:pPr algn="l" fontAlgn="b"/>
                      <a:r>
                        <a:rPr lang="en-US" sz="1100" u="none" strike="noStrike" dirty="0">
                          <a:effectLst/>
                        </a:rPr>
                        <a:t> </a:t>
                      </a:r>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ctr" fontAlgn="ctr"/>
                      <a:r>
                        <a:rPr lang="en-US" sz="1200" b="1" u="none" strike="noStrike" dirty="0">
                          <a:effectLst/>
                          <a:latin typeface="Verdana Pro" panose="020B0604030504040204" pitchFamily="34" charset="0"/>
                        </a:rPr>
                        <a:t>Strong Brand Recognition</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Original &amp; Authentic</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Product Innovator</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Quality   Level</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Retail Price Point</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Retail   Margin</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DTC         Sales    Leader</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Amazon         Sales     Leader</a:t>
                      </a:r>
                      <a:endParaRPr lang="en-US" sz="1200" b="1" i="0" u="none" strike="noStrike" dirty="0">
                        <a:solidFill>
                          <a:srgbClr val="000000"/>
                        </a:solidFill>
                        <a:effectLst/>
                        <a:latin typeface="Verdana Pro" panose="020B0604030504040204" pitchFamily="34" charset="0"/>
                      </a:endParaRPr>
                    </a:p>
                  </a:txBody>
                  <a:tcPr marL="0" marR="0" marT="0" marB="0" anchor="ctr"/>
                </a:tc>
                <a:extLst>
                  <a:ext uri="{0D108BD9-81ED-4DB2-BD59-A6C34878D82A}">
                    <a16:rowId xmlns:a16="http://schemas.microsoft.com/office/drawing/2014/main" val="1552626892"/>
                  </a:ext>
                </a:extLst>
              </a:tr>
              <a:tr h="718703">
                <a:tc>
                  <a:txBody>
                    <a:bodyPr/>
                    <a:lstStyle/>
                    <a:p>
                      <a:pPr algn="ctr" fontAlgn="ctr"/>
                      <a:r>
                        <a:rPr lang="en-US" sz="1400" b="1" i="0" u="none" strike="noStrike" dirty="0">
                          <a:solidFill>
                            <a:srgbClr val="000000"/>
                          </a:solidFill>
                          <a:effectLst/>
                          <a:latin typeface="Verdana Pro" panose="020B0604030504040204" pitchFamily="34" charset="0"/>
                        </a:rPr>
                        <a:t>Mace Brand</a:t>
                      </a:r>
                    </a:p>
                  </a:txBody>
                  <a:tcPr marL="0" marR="0" marT="0" marB="0" anchor="ctr"/>
                </a:tc>
                <a:tc>
                  <a:txBody>
                    <a:bodyPr/>
                    <a:lstStyle/>
                    <a:p>
                      <a:pPr algn="ctr" fontAlgn="ctr"/>
                      <a:endParaRPr lang="en-US" sz="11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endParaRPr lang="en-US" sz="1100" b="1" i="0" u="none" strike="noStrike" dirty="0">
                        <a:solidFill>
                          <a:srgbClr val="000000"/>
                        </a:solidFill>
                        <a:effectLst/>
                        <a:latin typeface="Verdana Pro" panose="020B0604030504040204" pitchFamily="34" charset="0"/>
                      </a:endParaRPr>
                    </a:p>
                  </a:txBody>
                  <a:tcPr marL="0" marR="0" marT="0" marB="0" anchor="ctr"/>
                </a:tc>
                <a:tc>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ctr" fontAlgn="ctr"/>
                      <a:r>
                        <a:rPr lang="en-US" sz="1200" b="1" u="none" strike="noStrike" dirty="0">
                          <a:effectLst/>
                          <a:latin typeface="Verdana Pro" panose="020B0604030504040204" pitchFamily="34" charset="0"/>
                        </a:rPr>
                        <a:t>High</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Premium</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High</a:t>
                      </a:r>
                      <a:endParaRPr lang="en-US" sz="1200" b="1" i="0" u="none" strike="noStrike" dirty="0">
                        <a:solidFill>
                          <a:srgbClr val="000000"/>
                        </a:solidFill>
                        <a:effectLst/>
                        <a:latin typeface="Verdana Pro" panose="020B0604030504040204" pitchFamily="34" charset="0"/>
                      </a:endParaRPr>
                    </a:p>
                  </a:txBody>
                  <a:tcPr marL="0" marR="0" marT="0" marB="0" anchor="ctr"/>
                </a:tc>
                <a:tc rowSpan="2">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rowSpan="2">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extLst>
                  <a:ext uri="{0D108BD9-81ED-4DB2-BD59-A6C34878D82A}">
                    <a16:rowId xmlns:a16="http://schemas.microsoft.com/office/drawing/2014/main" val="2217876226"/>
                  </a:ext>
                </a:extLst>
              </a:tr>
              <a:tr h="718703">
                <a:tc>
                  <a:txBody>
                    <a:bodyPr/>
                    <a:lstStyle/>
                    <a:p>
                      <a:pPr algn="ctr" fontAlgn="ctr"/>
                      <a:r>
                        <a:rPr lang="en-US" sz="1400" b="1" i="0" u="none" strike="noStrike" dirty="0">
                          <a:solidFill>
                            <a:srgbClr val="000000"/>
                          </a:solidFill>
                          <a:effectLst/>
                          <a:latin typeface="Verdana Pro" panose="020B0604030504040204" pitchFamily="34" charset="0"/>
                        </a:rPr>
                        <a:t>Sabre</a:t>
                      </a:r>
                    </a:p>
                  </a:txBody>
                  <a:tcPr marL="0" marR="0" marT="0"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200" b="1" u="none" strike="noStrike" dirty="0">
                          <a:effectLst/>
                          <a:latin typeface="Verdana Pro" panose="020B0604030504040204" pitchFamily="34" charset="0"/>
                        </a:rPr>
                        <a:t>Medium</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Opening  Price Point</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Medium</a:t>
                      </a:r>
                      <a:endParaRPr lang="en-US" sz="1200" b="1" i="0" u="none" strike="noStrike" dirty="0">
                        <a:solidFill>
                          <a:srgbClr val="000000"/>
                        </a:solidFill>
                        <a:effectLst/>
                        <a:latin typeface="Verdana Pro" panose="020B0604030504040204" pitchFamily="34" charset="0"/>
                      </a:endParaRPr>
                    </a:p>
                  </a:txBody>
                  <a:tcPr marL="0" marR="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54616384"/>
                  </a:ext>
                </a:extLst>
              </a:tr>
              <a:tr h="718703">
                <a:tc>
                  <a:txBody>
                    <a:bodyPr/>
                    <a:lstStyle/>
                    <a:p>
                      <a:pPr algn="ctr" fontAlgn="ctr"/>
                      <a:r>
                        <a:rPr lang="en-US" sz="1400" b="1" i="0" u="none" strike="noStrike" dirty="0">
                          <a:solidFill>
                            <a:srgbClr val="000000"/>
                          </a:solidFill>
                          <a:effectLst/>
                          <a:latin typeface="Verdana Pro" panose="020B0604030504040204" pitchFamily="34" charset="0"/>
                        </a:rPr>
                        <a:t>Others</a:t>
                      </a:r>
                    </a:p>
                  </a:txBody>
                  <a:tcPr marL="0" marR="0" marT="0" marB="0" anchor="ctr"/>
                </a:tc>
                <a:tc>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l" fontAlgn="b"/>
                      <a:endParaRPr lang="en-US" sz="1100" b="1" i="0" u="none" strike="noStrike" dirty="0">
                        <a:solidFill>
                          <a:srgbClr val="000000"/>
                        </a:solidFill>
                        <a:effectLst/>
                        <a:latin typeface="Verdana Pro" panose="020B0604030504040204" pitchFamily="34" charset="0"/>
                      </a:endParaRPr>
                    </a:p>
                  </a:txBody>
                  <a:tcPr marL="0" marR="0" marT="0" marB="0" anchor="b"/>
                </a:tc>
                <a:tc>
                  <a:txBody>
                    <a:bodyPr/>
                    <a:lstStyle/>
                    <a:p>
                      <a:pPr algn="ctr" fontAlgn="ctr"/>
                      <a:r>
                        <a:rPr lang="en-US" sz="1200" b="1" u="none" strike="noStrike" dirty="0">
                          <a:effectLst/>
                          <a:latin typeface="Verdana Pro" panose="020B0604030504040204" pitchFamily="34" charset="0"/>
                        </a:rPr>
                        <a:t>Med-Low</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Med-Low</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u="none" strike="noStrike" dirty="0">
                          <a:effectLst/>
                          <a:latin typeface="Verdana Pro" panose="020B0604030504040204" pitchFamily="34" charset="0"/>
                        </a:rPr>
                        <a:t>Med-Low</a:t>
                      </a:r>
                      <a:endParaRPr lang="en-US" sz="1200" b="1" i="0" u="none" strike="noStrike" dirty="0">
                        <a:solidFill>
                          <a:srgbClr val="000000"/>
                        </a:solidFill>
                        <a:effectLst/>
                        <a:latin typeface="Verdana Pro" panose="020B0604030504040204" pitchFamily="34" charset="0"/>
                      </a:endParaRPr>
                    </a:p>
                  </a:txBody>
                  <a:tcPr marL="0" marR="0" marT="0" marB="0" anchor="ctr"/>
                </a:tc>
                <a:tc>
                  <a:txBody>
                    <a:bodyPr/>
                    <a:lstStyle/>
                    <a:p>
                      <a:pPr algn="ctr" fontAlgn="ctr"/>
                      <a:r>
                        <a:rPr lang="en-US" sz="1200" b="1" i="0" u="none" strike="noStrike" dirty="0">
                          <a:solidFill>
                            <a:srgbClr val="000000"/>
                          </a:solidFill>
                          <a:effectLst/>
                          <a:latin typeface="Verdana Pro" panose="020B0604030504040204" pitchFamily="34" charset="0"/>
                        </a:rPr>
                        <a:t>O.K.</a:t>
                      </a:r>
                    </a:p>
                  </a:txBody>
                  <a:tcPr marL="0" marR="0" marT="0" marB="0" anchor="ctr"/>
                </a:tc>
                <a:tc>
                  <a:txBody>
                    <a:bodyPr/>
                    <a:lstStyle/>
                    <a:p>
                      <a:pPr algn="ctr" fontAlgn="ctr"/>
                      <a:r>
                        <a:rPr lang="en-US" sz="1200" b="1" i="0" u="none" strike="noStrike" dirty="0">
                          <a:solidFill>
                            <a:srgbClr val="000000"/>
                          </a:solidFill>
                          <a:effectLst/>
                          <a:latin typeface="Verdana Pro" panose="020B0604030504040204" pitchFamily="34" charset="0"/>
                        </a:rPr>
                        <a:t>O.K.</a:t>
                      </a:r>
                    </a:p>
                  </a:txBody>
                  <a:tcPr marL="0" marR="0" marT="0" marB="0" anchor="ctr"/>
                </a:tc>
                <a:extLst>
                  <a:ext uri="{0D108BD9-81ED-4DB2-BD59-A6C34878D82A}">
                    <a16:rowId xmlns:a16="http://schemas.microsoft.com/office/drawing/2014/main" val="2235992523"/>
                  </a:ext>
                </a:extLst>
              </a:tr>
            </a:tbl>
          </a:graphicData>
        </a:graphic>
      </p:graphicFrame>
      <p:pic>
        <p:nvPicPr>
          <p:cNvPr id="8" name="Graphic 2" descr="Checkmark">
            <a:extLst>
              <a:ext uri="{FF2B5EF4-FFF2-40B4-BE49-F238E27FC236}">
                <a16:creationId xmlns:a16="http://schemas.microsoft.com/office/drawing/2014/main" id="{C8A1E637-9315-443D-AE90-FC8E879357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9363" y="3395876"/>
            <a:ext cx="688756" cy="691752"/>
          </a:xfrm>
          <a:prstGeom prst="rect">
            <a:avLst/>
          </a:prstGeom>
        </p:spPr>
      </p:pic>
      <p:pic>
        <p:nvPicPr>
          <p:cNvPr id="9" name="Graphic 4" descr="Checkmark">
            <a:extLst>
              <a:ext uri="{FF2B5EF4-FFF2-40B4-BE49-F238E27FC236}">
                <a16:creationId xmlns:a16="http://schemas.microsoft.com/office/drawing/2014/main" id="{DB7C1791-2C73-4E96-A0AA-32182E4F70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720" y="3389256"/>
            <a:ext cx="688756" cy="691750"/>
          </a:xfrm>
          <a:prstGeom prst="rect">
            <a:avLst/>
          </a:prstGeom>
        </p:spPr>
      </p:pic>
      <p:pic>
        <p:nvPicPr>
          <p:cNvPr id="10" name="Graphic 5" descr="Checkmark">
            <a:extLst>
              <a:ext uri="{FF2B5EF4-FFF2-40B4-BE49-F238E27FC236}">
                <a16:creationId xmlns:a16="http://schemas.microsoft.com/office/drawing/2014/main" id="{0662B83B-1046-4F95-94A2-B87E01289D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3281" y="3388479"/>
            <a:ext cx="688756" cy="691750"/>
          </a:xfrm>
          <a:prstGeom prst="rect">
            <a:avLst/>
          </a:prstGeom>
        </p:spPr>
      </p:pic>
      <p:pic>
        <p:nvPicPr>
          <p:cNvPr id="11" name="Graphic 8" descr="Checkmark">
            <a:extLst>
              <a:ext uri="{FF2B5EF4-FFF2-40B4-BE49-F238E27FC236}">
                <a16:creationId xmlns:a16="http://schemas.microsoft.com/office/drawing/2014/main" id="{6E0E667D-A8E8-4BD7-957C-066884A79B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0006" y="3385743"/>
            <a:ext cx="688757" cy="688757"/>
          </a:xfrm>
          <a:prstGeom prst="rect">
            <a:avLst/>
          </a:prstGeom>
        </p:spPr>
      </p:pic>
      <p:pic>
        <p:nvPicPr>
          <p:cNvPr id="12" name="Graphic 9" descr="Checkmark">
            <a:extLst>
              <a:ext uri="{FF2B5EF4-FFF2-40B4-BE49-F238E27FC236}">
                <a16:creationId xmlns:a16="http://schemas.microsoft.com/office/drawing/2014/main" id="{5AF8881C-28F1-4D3D-B06B-9A6EAAF575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96033" y="4114312"/>
            <a:ext cx="688756" cy="691750"/>
          </a:xfrm>
          <a:prstGeom prst="rect">
            <a:avLst/>
          </a:prstGeom>
        </p:spPr>
      </p:pic>
      <p:pic>
        <p:nvPicPr>
          <p:cNvPr id="13" name="Graphic 11" descr="Close">
            <a:extLst>
              <a:ext uri="{FF2B5EF4-FFF2-40B4-BE49-F238E27FC236}">
                <a16:creationId xmlns:a16="http://schemas.microsoft.com/office/drawing/2014/main" id="{C1C8FBA1-386C-45C2-BA59-B0104E65109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5958" y="4074500"/>
            <a:ext cx="730680" cy="730680"/>
          </a:xfrm>
          <a:prstGeom prst="rect">
            <a:avLst/>
          </a:prstGeom>
        </p:spPr>
      </p:pic>
      <p:pic>
        <p:nvPicPr>
          <p:cNvPr id="14" name="Graphic 12" descr="Close">
            <a:extLst>
              <a:ext uri="{FF2B5EF4-FFF2-40B4-BE49-F238E27FC236}">
                <a16:creationId xmlns:a16="http://schemas.microsoft.com/office/drawing/2014/main" id="{22710E22-8BF7-462D-BABA-E51932A6D6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10366" y="4093350"/>
            <a:ext cx="733675" cy="733676"/>
          </a:xfrm>
          <a:prstGeom prst="rect">
            <a:avLst/>
          </a:prstGeom>
        </p:spPr>
      </p:pic>
      <p:pic>
        <p:nvPicPr>
          <p:cNvPr id="15" name="Graphic 13" descr="Close">
            <a:extLst>
              <a:ext uri="{FF2B5EF4-FFF2-40B4-BE49-F238E27FC236}">
                <a16:creationId xmlns:a16="http://schemas.microsoft.com/office/drawing/2014/main" id="{1CB29227-87E1-4791-A584-65C710428B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7454" y="4827025"/>
            <a:ext cx="733676" cy="733676"/>
          </a:xfrm>
          <a:prstGeom prst="rect">
            <a:avLst/>
          </a:prstGeom>
        </p:spPr>
      </p:pic>
      <p:pic>
        <p:nvPicPr>
          <p:cNvPr id="16" name="Graphic 15" descr="Close">
            <a:extLst>
              <a:ext uri="{FF2B5EF4-FFF2-40B4-BE49-F238E27FC236}">
                <a16:creationId xmlns:a16="http://schemas.microsoft.com/office/drawing/2014/main" id="{9334FA39-7DE6-407B-B8A7-C25009101D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1113" y="3394646"/>
            <a:ext cx="733676" cy="730680"/>
          </a:xfrm>
          <a:prstGeom prst="rect">
            <a:avLst/>
          </a:prstGeom>
        </p:spPr>
      </p:pic>
      <p:pic>
        <p:nvPicPr>
          <p:cNvPr id="17" name="Graphic 16" descr="Close">
            <a:extLst>
              <a:ext uri="{FF2B5EF4-FFF2-40B4-BE49-F238E27FC236}">
                <a16:creationId xmlns:a16="http://schemas.microsoft.com/office/drawing/2014/main" id="{FB4C7E6F-3ABC-4831-AD68-7F514138D57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9043" y="4093350"/>
            <a:ext cx="730681" cy="733675"/>
          </a:xfrm>
          <a:prstGeom prst="rect">
            <a:avLst/>
          </a:prstGeom>
        </p:spPr>
      </p:pic>
      <p:pic>
        <p:nvPicPr>
          <p:cNvPr id="18" name="Graphic 17" descr="Close">
            <a:extLst>
              <a:ext uri="{FF2B5EF4-FFF2-40B4-BE49-F238E27FC236}">
                <a16:creationId xmlns:a16="http://schemas.microsoft.com/office/drawing/2014/main" id="{E2E03566-6058-4916-B831-6CCAD18672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3067" y="4792052"/>
            <a:ext cx="733676" cy="733676"/>
          </a:xfrm>
          <a:prstGeom prst="rect">
            <a:avLst/>
          </a:prstGeom>
        </p:spPr>
      </p:pic>
      <p:pic>
        <p:nvPicPr>
          <p:cNvPr id="19" name="Graphic 19" descr="Close">
            <a:extLst>
              <a:ext uri="{FF2B5EF4-FFF2-40B4-BE49-F238E27FC236}">
                <a16:creationId xmlns:a16="http://schemas.microsoft.com/office/drawing/2014/main" id="{3C87EDF5-D1E4-4560-B6FD-E77B979A06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30261" y="4809789"/>
            <a:ext cx="733675" cy="733676"/>
          </a:xfrm>
          <a:prstGeom prst="rect">
            <a:avLst/>
          </a:prstGeom>
        </p:spPr>
      </p:pic>
      <p:pic>
        <p:nvPicPr>
          <p:cNvPr id="20" name="Graphic 20" descr="Close">
            <a:extLst>
              <a:ext uri="{FF2B5EF4-FFF2-40B4-BE49-F238E27FC236}">
                <a16:creationId xmlns:a16="http://schemas.microsoft.com/office/drawing/2014/main" id="{96AA6584-1A7A-4B01-BE25-CE788CFB97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0246" y="4084602"/>
            <a:ext cx="730680" cy="733676"/>
          </a:xfrm>
          <a:prstGeom prst="rect">
            <a:avLst/>
          </a:prstGeom>
        </p:spPr>
      </p:pic>
    </p:spTree>
    <p:extLst>
      <p:ext uri="{BB962C8B-B14F-4D97-AF65-F5344CB8AC3E}">
        <p14:creationId xmlns:p14="http://schemas.microsoft.com/office/powerpoint/2010/main" val="19540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pPr algn="ctr"/>
            <a:r>
              <a:rPr lang="en-US" b="1" dirty="0">
                <a:solidFill>
                  <a:srgbClr val="0B36F9"/>
                </a:solidFill>
                <a:latin typeface="Verdana Pro" panose="020F0502020204030204" pitchFamily="34" charset="0"/>
              </a:rPr>
              <a:t>Brand Awareness</a:t>
            </a:r>
            <a:br>
              <a:rPr lang="en-US" b="1" dirty="0">
                <a:solidFill>
                  <a:srgbClr val="0B36F9"/>
                </a:solidFill>
                <a:latin typeface="Verdana Pro" panose="020F0502020204030204" pitchFamily="34" charset="0"/>
              </a:rPr>
            </a:br>
            <a:r>
              <a:rPr lang="en-US" sz="2000" b="1" dirty="0">
                <a:solidFill>
                  <a:srgbClr val="0B36F9"/>
                </a:solidFill>
                <a:latin typeface="Verdana Pro" panose="020F0502020204030204" pitchFamily="34" charset="0"/>
              </a:rPr>
              <a:t>(Searches per Month for “Mace”)</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graphicFrame>
        <p:nvGraphicFramePr>
          <p:cNvPr id="9" name="Chart 8">
            <a:extLst>
              <a:ext uri="{FF2B5EF4-FFF2-40B4-BE49-F238E27FC236}">
                <a16:creationId xmlns:a16="http://schemas.microsoft.com/office/drawing/2014/main" id="{0BCF8D7C-ADE2-4BDA-9464-064861D9EFD0}"/>
              </a:ext>
            </a:extLst>
          </p:cNvPr>
          <p:cNvGraphicFramePr>
            <a:graphicFrameLocks/>
          </p:cNvGraphicFramePr>
          <p:nvPr>
            <p:extLst>
              <p:ext uri="{D42A27DB-BD31-4B8C-83A1-F6EECF244321}">
                <p14:modId xmlns:p14="http://schemas.microsoft.com/office/powerpoint/2010/main" val="3097132812"/>
              </p:ext>
            </p:extLst>
          </p:nvPr>
        </p:nvGraphicFramePr>
        <p:xfrm>
          <a:off x="2116257" y="1661516"/>
          <a:ext cx="7959486" cy="47599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B229952-AC75-4330-81E5-A97F7E56CEF1}"/>
              </a:ext>
            </a:extLst>
          </p:cNvPr>
          <p:cNvSpPr txBox="1"/>
          <p:nvPr/>
        </p:nvSpPr>
        <p:spPr>
          <a:xfrm>
            <a:off x="10075743" y="6611779"/>
            <a:ext cx="2771262" cy="246221"/>
          </a:xfrm>
          <a:prstGeom prst="rect">
            <a:avLst/>
          </a:prstGeom>
          <a:noFill/>
        </p:spPr>
        <p:txBody>
          <a:bodyPr wrap="square" rtlCol="0">
            <a:spAutoFit/>
          </a:bodyPr>
          <a:lstStyle/>
          <a:p>
            <a:r>
              <a:rPr lang="en-US" sz="1000" dirty="0">
                <a:latin typeface="Verdana Pro" panose="020B0604030504040204" pitchFamily="34" charset="0"/>
              </a:rPr>
              <a:t>Source: Semrush March 2020</a:t>
            </a:r>
          </a:p>
        </p:txBody>
      </p:sp>
    </p:spTree>
    <p:extLst>
      <p:ext uri="{BB962C8B-B14F-4D97-AF65-F5344CB8AC3E}">
        <p14:creationId xmlns:p14="http://schemas.microsoft.com/office/powerpoint/2010/main" val="197000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1886-3C41-5A49-BFEA-6D01618B5B53}"/>
              </a:ext>
            </a:extLst>
          </p:cNvPr>
          <p:cNvSpPr>
            <a:spLocks noGrp="1"/>
          </p:cNvSpPr>
          <p:nvPr>
            <p:ph type="title"/>
          </p:nvPr>
        </p:nvSpPr>
        <p:spPr>
          <a:xfrm>
            <a:off x="3481918" y="365126"/>
            <a:ext cx="8551332" cy="1296458"/>
          </a:xfrm>
        </p:spPr>
        <p:txBody>
          <a:bodyPr>
            <a:noAutofit/>
          </a:bodyPr>
          <a:lstStyle/>
          <a:p>
            <a:r>
              <a:rPr lang="en-US" b="1" dirty="0">
                <a:solidFill>
                  <a:srgbClr val="0B36F9"/>
                </a:solidFill>
                <a:latin typeface="Verdana Pro" panose="020F0502020204030204" pitchFamily="34" charset="0"/>
              </a:rPr>
              <a:t>Current Sales Distribution</a:t>
            </a:r>
          </a:p>
        </p:txBody>
      </p:sp>
      <p:pic>
        <p:nvPicPr>
          <p:cNvPr id="6" name="Picture 5">
            <a:extLst>
              <a:ext uri="{FF2B5EF4-FFF2-40B4-BE49-F238E27FC236}">
                <a16:creationId xmlns:a16="http://schemas.microsoft.com/office/drawing/2014/main" id="{ADE280D4-4FA1-5A47-A78D-614E6003BF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92668"/>
            <a:ext cx="1998133" cy="767291"/>
          </a:xfrm>
          <a:prstGeom prst="rect">
            <a:avLst/>
          </a:prstGeom>
          <a:noFill/>
          <a:ln>
            <a:noFill/>
          </a:ln>
        </p:spPr>
      </p:pic>
      <p:graphicFrame>
        <p:nvGraphicFramePr>
          <p:cNvPr id="8" name="Chart 7">
            <a:extLst>
              <a:ext uri="{FF2B5EF4-FFF2-40B4-BE49-F238E27FC236}">
                <a16:creationId xmlns:a16="http://schemas.microsoft.com/office/drawing/2014/main" id="{E451092C-021E-45FA-A7C5-7F1728C343B8}"/>
              </a:ext>
            </a:extLst>
          </p:cNvPr>
          <p:cNvGraphicFramePr>
            <a:graphicFrameLocks/>
          </p:cNvGraphicFramePr>
          <p:nvPr>
            <p:extLst>
              <p:ext uri="{D42A27DB-BD31-4B8C-83A1-F6EECF244321}">
                <p14:modId xmlns:p14="http://schemas.microsoft.com/office/powerpoint/2010/main" val="2738338909"/>
              </p:ext>
            </p:extLst>
          </p:nvPr>
        </p:nvGraphicFramePr>
        <p:xfrm>
          <a:off x="2421168" y="1359959"/>
          <a:ext cx="9065342" cy="5498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74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1363</Words>
  <Application>Microsoft Office PowerPoint</Application>
  <PresentationFormat>Widescreen</PresentationFormat>
  <Paragraphs>372</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&amp;quot</vt:lpstr>
      <vt:lpstr>Arial</vt:lpstr>
      <vt:lpstr>Calibri</vt:lpstr>
      <vt:lpstr>Calibri Light</vt:lpstr>
      <vt:lpstr>Rage Italic</vt:lpstr>
      <vt:lpstr>Verdana Pro</vt:lpstr>
      <vt:lpstr>Office Theme</vt:lpstr>
      <vt:lpstr>PowerPoint Presentation</vt:lpstr>
      <vt:lpstr>PowerPoint Presentation</vt:lpstr>
      <vt:lpstr>PowerPoint Presentation</vt:lpstr>
      <vt:lpstr>Introduction to Mace Security International, Inc. (OTCQX – MACE)</vt:lpstr>
      <vt:lpstr>Current Product Lineup</vt:lpstr>
      <vt:lpstr>Brand Awareness (Among Male Buyers, Armed Women, and Unarmed Women)</vt:lpstr>
      <vt:lpstr>Brand Comparison</vt:lpstr>
      <vt:lpstr>Brand Awareness (Searches per Month for “Mace”)</vt:lpstr>
      <vt:lpstr>Current Sales Distribution</vt:lpstr>
      <vt:lpstr>Logistics/Supply Chain advantages</vt:lpstr>
      <vt:lpstr>We are THE BRAND</vt:lpstr>
      <vt:lpstr>PowerPoint Presentation</vt:lpstr>
      <vt:lpstr>Trends in the US</vt:lpstr>
      <vt:lpstr>Preferred PPD</vt:lpstr>
      <vt:lpstr>Make Our Communities Safer</vt:lpstr>
      <vt:lpstr>PowerPoint Presentation</vt:lpstr>
      <vt:lpstr>Addressable Market - USA</vt:lpstr>
      <vt:lpstr>Addressable Market - USA</vt:lpstr>
      <vt:lpstr>Addressable Market - USA</vt:lpstr>
      <vt:lpstr>Ample Acquisition Opportunities</vt:lpstr>
      <vt:lpstr>Consumer Insight Survey</vt:lpstr>
      <vt:lpstr>PowerPoint Presentation</vt:lpstr>
      <vt:lpstr>Innovation: Products that are patentable, relevant, and value-add to the end user </vt:lpstr>
      <vt:lpstr>PowerPoint Presentation</vt:lpstr>
      <vt:lpstr>Retail: Consumer-Centric</vt:lpstr>
      <vt:lpstr>Current Product Development Pipeline</vt:lpstr>
      <vt:lpstr>Product Line Refresh</vt:lpstr>
      <vt:lpstr>Digital Marketplace Opportunity</vt:lpstr>
      <vt:lpstr>Digital: Content Development</vt:lpstr>
      <vt:lpstr>PowerPoint Presentation</vt:lpstr>
      <vt:lpstr>Investment Thesis</vt:lpstr>
      <vt:lpstr>Conservative Capital Structure</vt:lpstr>
      <vt:lpstr>Improving Financial Performance</vt:lpstr>
      <vt:lpstr>Additional Investment Insights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Medved</dc:creator>
  <cp:lastModifiedBy>Mark Barrus</cp:lastModifiedBy>
  <cp:revision>13</cp:revision>
  <dcterms:created xsi:type="dcterms:W3CDTF">2020-04-12T15:17:03Z</dcterms:created>
  <dcterms:modified xsi:type="dcterms:W3CDTF">2020-05-20T20:16:32Z</dcterms:modified>
</cp:coreProperties>
</file>