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69" r:id="rId4"/>
    <p:sldId id="257" r:id="rId5"/>
    <p:sldId id="258" r:id="rId6"/>
    <p:sldId id="259" r:id="rId7"/>
    <p:sldId id="260" r:id="rId8"/>
    <p:sldId id="278" r:id="rId9"/>
    <p:sldId id="261" r:id="rId10"/>
    <p:sldId id="274" r:id="rId11"/>
    <p:sldId id="271" r:id="rId12"/>
    <p:sldId id="279" r:id="rId13"/>
    <p:sldId id="270" r:id="rId14"/>
    <p:sldId id="272" r:id="rId15"/>
    <p:sldId id="273" r:id="rId16"/>
    <p:sldId id="280"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45D2-A166-4CC0-A714-CB69C6B4A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500196BE-17D5-4811-BC98-279782D66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D2E0A01-F728-49F8-B23F-6A73D1BFA087}"/>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5" name="Footer Placeholder 4">
            <a:extLst>
              <a:ext uri="{FF2B5EF4-FFF2-40B4-BE49-F238E27FC236}">
                <a16:creationId xmlns:a16="http://schemas.microsoft.com/office/drawing/2014/main" id="{126A575A-8F22-44A9-8ED6-126E20D5689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70B8A281-2115-419C-8815-02504D098150}"/>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232140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237D-F7EE-4E1C-B43B-6B1174A19EF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01A1C3-3B7B-4C4E-95E5-CDFC5412C6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885F6B7-61E0-4516-8E05-BBCC0F6D1916}"/>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5" name="Footer Placeholder 4">
            <a:extLst>
              <a:ext uri="{FF2B5EF4-FFF2-40B4-BE49-F238E27FC236}">
                <a16:creationId xmlns:a16="http://schemas.microsoft.com/office/drawing/2014/main" id="{4765E85D-7C5F-4AA1-9389-1E3C4B181DE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BB70DB53-8B2B-4330-959D-351AE18EB39E}"/>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117849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79853-626F-4609-8F67-DF7056B864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2804F03-9404-4D21-BBD2-06121DD66D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2287ACE-00E4-4768-886E-F446D56B89AD}"/>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5" name="Footer Placeholder 4">
            <a:extLst>
              <a:ext uri="{FF2B5EF4-FFF2-40B4-BE49-F238E27FC236}">
                <a16:creationId xmlns:a16="http://schemas.microsoft.com/office/drawing/2014/main" id="{CF2DD846-9E07-43B2-BEC3-798AC06F83E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586FFBF-EACB-4FFE-88E0-09822D0B66F7}"/>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395383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19B6-6F52-4A70-B1BF-AEB21C53E5E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1469E87-0EA7-4395-8E1D-172D55437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1CD6953-7D15-463E-88A0-A8209A8D7C8A}"/>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5" name="Footer Placeholder 4">
            <a:extLst>
              <a:ext uri="{FF2B5EF4-FFF2-40B4-BE49-F238E27FC236}">
                <a16:creationId xmlns:a16="http://schemas.microsoft.com/office/drawing/2014/main" id="{3F484566-1C26-4171-A29B-66227AE50106}"/>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8B78230F-6137-44E1-A732-07573FE7447E}"/>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191788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F6D0-0CC2-41B2-889C-47D98EB6F3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04198ED0-898E-47EB-A568-3A492EDE4A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4FF75B-4D35-4E43-B322-491573BF4625}"/>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5" name="Footer Placeholder 4">
            <a:extLst>
              <a:ext uri="{FF2B5EF4-FFF2-40B4-BE49-F238E27FC236}">
                <a16:creationId xmlns:a16="http://schemas.microsoft.com/office/drawing/2014/main" id="{12C85DAA-0BEF-478D-A5B2-018B9CF03BF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215D9D0-70A2-4687-9438-51AB60B991AC}"/>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316347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42C8-2B2F-4E33-AD05-617ED39BC85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C6BA8B5-D056-46F4-A56B-F7C067C860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E5E1AED-5D23-4019-AA4D-8069484730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0CEF43A-5726-46B3-BBC5-6CC55AD1F290}"/>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6" name="Footer Placeholder 5">
            <a:extLst>
              <a:ext uri="{FF2B5EF4-FFF2-40B4-BE49-F238E27FC236}">
                <a16:creationId xmlns:a16="http://schemas.microsoft.com/office/drawing/2014/main" id="{FBDC41D2-9A36-495A-A4E5-DF053F4C2D8A}"/>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9D66EC38-A92F-43F0-9026-A920D41FE455}"/>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93921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C129-4CAF-4BE3-9A55-AC6FF3DEFEB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8997637-F693-440E-827E-6409A2AE97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E7DC90-CD1A-4630-A68E-22565605BB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4A9CF88-A51D-44A3-ABAE-3BBDAFD92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69A419-F52C-4201-83FA-A7B3DBA3B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3271E00-03D6-431B-875C-54B68C14BB0B}"/>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8" name="Footer Placeholder 7">
            <a:extLst>
              <a:ext uri="{FF2B5EF4-FFF2-40B4-BE49-F238E27FC236}">
                <a16:creationId xmlns:a16="http://schemas.microsoft.com/office/drawing/2014/main" id="{BF6BA548-3D8D-4512-A36B-36C1CDC64A44}"/>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C022CF96-F97C-4426-BE8E-BDE193379471}"/>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110498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9374-D057-4E8B-BB1F-5A227466282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61D9D952-743D-43DD-A24B-2ADC4F19EDF6}"/>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4" name="Footer Placeholder 3">
            <a:extLst>
              <a:ext uri="{FF2B5EF4-FFF2-40B4-BE49-F238E27FC236}">
                <a16:creationId xmlns:a16="http://schemas.microsoft.com/office/drawing/2014/main" id="{64B143B0-580A-4170-BD0B-459F47EBA18E}"/>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97701530-9097-4CD0-A66C-76F0F689F216}"/>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207709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EC78C-91D2-4D54-B27D-4C32FBEBDECC}"/>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3" name="Footer Placeholder 2">
            <a:extLst>
              <a:ext uri="{FF2B5EF4-FFF2-40B4-BE49-F238E27FC236}">
                <a16:creationId xmlns:a16="http://schemas.microsoft.com/office/drawing/2014/main" id="{F6F4F44B-018E-49C1-B8F6-42FDADB256FA}"/>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C7665726-31D6-4AA8-B509-86607E98722E}"/>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198450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0093-4A5B-4F0D-9CDF-5FA0BB0AD2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64C0D0D-F631-46A6-B4E4-43E1746C9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05B6A8F-CBA6-499A-800B-BA7ED0B7E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24063-7965-4467-A160-D8652AA5221E}"/>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6" name="Footer Placeholder 5">
            <a:extLst>
              <a:ext uri="{FF2B5EF4-FFF2-40B4-BE49-F238E27FC236}">
                <a16:creationId xmlns:a16="http://schemas.microsoft.com/office/drawing/2014/main" id="{C3E7C148-E79C-49E2-A4F1-B509FF0E7E40}"/>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7869C042-2247-4196-8265-ECB08276D2A5}"/>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254031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DEBF-FBB2-433F-9EA5-C73CBCD8A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43EEE754-B616-49DE-A42B-57F98981C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7991225F-058F-43F6-9966-B1F8207B2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3C548-631D-40C8-9C61-39F10711FC17}"/>
              </a:ext>
            </a:extLst>
          </p:cNvPr>
          <p:cNvSpPr>
            <a:spLocks noGrp="1"/>
          </p:cNvSpPr>
          <p:nvPr>
            <p:ph type="dt" sz="half" idx="10"/>
          </p:nvPr>
        </p:nvSpPr>
        <p:spPr/>
        <p:txBody>
          <a:bodyPr/>
          <a:lstStyle/>
          <a:p>
            <a:fld id="{127E08E1-8ED3-4CA9-A348-EAF535D301BE}" type="datetimeFigureOut">
              <a:rPr lang="en-ZA" smtClean="0"/>
              <a:t>2021/12/15</a:t>
            </a:fld>
            <a:endParaRPr lang="en-ZA" dirty="0"/>
          </a:p>
        </p:txBody>
      </p:sp>
      <p:sp>
        <p:nvSpPr>
          <p:cNvPr id="6" name="Footer Placeholder 5">
            <a:extLst>
              <a:ext uri="{FF2B5EF4-FFF2-40B4-BE49-F238E27FC236}">
                <a16:creationId xmlns:a16="http://schemas.microsoft.com/office/drawing/2014/main" id="{F58BB59B-2E4D-4F23-A7D1-B63BA08729B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F7D93CC5-1102-4F60-A1CF-7D856D8D5281}"/>
              </a:ext>
            </a:extLst>
          </p:cNvPr>
          <p:cNvSpPr>
            <a:spLocks noGrp="1"/>
          </p:cNvSpPr>
          <p:nvPr>
            <p:ph type="sldNum" sz="quarter" idx="12"/>
          </p:nvPr>
        </p:nvSpPr>
        <p:spPr/>
        <p:txBody>
          <a:bodyPr/>
          <a:lstStyle/>
          <a:p>
            <a:fld id="{CDB2F45F-966B-4F18-9B18-A819947377E2}" type="slidenum">
              <a:rPr lang="en-ZA" smtClean="0"/>
              <a:t>‹#›</a:t>
            </a:fld>
            <a:endParaRPr lang="en-ZA" dirty="0"/>
          </a:p>
        </p:txBody>
      </p:sp>
    </p:spTree>
    <p:extLst>
      <p:ext uri="{BB962C8B-B14F-4D97-AF65-F5344CB8AC3E}">
        <p14:creationId xmlns:p14="http://schemas.microsoft.com/office/powerpoint/2010/main" val="213325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7E7A3-B9AE-43EC-BF89-D51D504FE2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7BFF623-B6DC-4407-8FAC-C0E5C920C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0C81BEF-42FE-40BB-9F06-2DC0DF7DA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E08E1-8ED3-4CA9-A348-EAF535D301BE}" type="datetimeFigureOut">
              <a:rPr lang="en-ZA" smtClean="0"/>
              <a:t>2021/12/15</a:t>
            </a:fld>
            <a:endParaRPr lang="en-ZA" dirty="0"/>
          </a:p>
        </p:txBody>
      </p:sp>
      <p:sp>
        <p:nvSpPr>
          <p:cNvPr id="5" name="Footer Placeholder 4">
            <a:extLst>
              <a:ext uri="{FF2B5EF4-FFF2-40B4-BE49-F238E27FC236}">
                <a16:creationId xmlns:a16="http://schemas.microsoft.com/office/drawing/2014/main" id="{161AAAAD-A177-4EAD-990C-046F3FD03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73BCC6B5-6E6C-4DF0-8DF1-3010BA667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2F45F-966B-4F18-9B18-A819947377E2}" type="slidenum">
              <a:rPr lang="en-ZA" smtClean="0"/>
              <a:t>‹#›</a:t>
            </a:fld>
            <a:endParaRPr lang="en-ZA" dirty="0"/>
          </a:p>
        </p:txBody>
      </p:sp>
    </p:spTree>
    <p:extLst>
      <p:ext uri="{BB962C8B-B14F-4D97-AF65-F5344CB8AC3E}">
        <p14:creationId xmlns:p14="http://schemas.microsoft.com/office/powerpoint/2010/main" val="203387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on a tablet with digital signs">
            <a:extLst>
              <a:ext uri="{FF2B5EF4-FFF2-40B4-BE49-F238E27FC236}">
                <a16:creationId xmlns:a16="http://schemas.microsoft.com/office/drawing/2014/main" id="{0B323CA2-217E-4C8E-8C18-EDC8AEE76CFA}"/>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2E0A55D9-1EC5-40EB-A379-A74425C5F47D}"/>
              </a:ext>
            </a:extLst>
          </p:cNvPr>
          <p:cNvSpPr>
            <a:spLocks noGrp="1"/>
          </p:cNvSpPr>
          <p:nvPr>
            <p:ph type="ctrTitle"/>
          </p:nvPr>
        </p:nvSpPr>
        <p:spPr>
          <a:xfrm>
            <a:off x="1524000" y="1122362"/>
            <a:ext cx="9144000" cy="2900518"/>
          </a:xfrm>
        </p:spPr>
        <p:txBody>
          <a:bodyPr>
            <a:normAutofit/>
          </a:bodyPr>
          <a:lstStyle/>
          <a:p>
            <a:r>
              <a:rPr lang="en-US" b="1">
                <a:solidFill>
                  <a:srgbClr val="FFFFFF"/>
                </a:solidFill>
              </a:rPr>
              <a:t>Algorithmic Trading Models for Novavax, BioNTech and Moderna</a:t>
            </a:r>
            <a:endParaRPr lang="en-ZA" b="1">
              <a:solidFill>
                <a:srgbClr val="FFFFFF"/>
              </a:solidFill>
            </a:endParaRPr>
          </a:p>
        </p:txBody>
      </p:sp>
      <p:sp>
        <p:nvSpPr>
          <p:cNvPr id="3" name="Subtitle 2">
            <a:extLst>
              <a:ext uri="{FF2B5EF4-FFF2-40B4-BE49-F238E27FC236}">
                <a16:creationId xmlns:a16="http://schemas.microsoft.com/office/drawing/2014/main" id="{8CDE6298-7396-4AD6-BF67-0BACF7307FB2}"/>
              </a:ext>
            </a:extLst>
          </p:cNvPr>
          <p:cNvSpPr>
            <a:spLocks noGrp="1"/>
          </p:cNvSpPr>
          <p:nvPr>
            <p:ph type="subTitle" idx="1"/>
          </p:nvPr>
        </p:nvSpPr>
        <p:spPr>
          <a:xfrm>
            <a:off x="1524000" y="4159404"/>
            <a:ext cx="9144000" cy="1098395"/>
          </a:xfrm>
        </p:spPr>
        <p:txBody>
          <a:bodyPr>
            <a:normAutofit/>
          </a:bodyPr>
          <a:lstStyle/>
          <a:p>
            <a:r>
              <a:rPr lang="en-US" sz="1700" b="1" dirty="0">
                <a:solidFill>
                  <a:srgbClr val="FFFFFF"/>
                </a:solidFill>
              </a:rPr>
              <a:t>Introducing Oscillator Trading.</a:t>
            </a:r>
          </a:p>
          <a:p>
            <a:r>
              <a:rPr lang="en-US" sz="1700" b="1" dirty="0">
                <a:solidFill>
                  <a:srgbClr val="FFFFFF"/>
                </a:solidFill>
              </a:rPr>
              <a:t>By Sarel Oberholster</a:t>
            </a:r>
          </a:p>
          <a:p>
            <a:r>
              <a:rPr lang="en-US" sz="1700" b="1" dirty="0">
                <a:solidFill>
                  <a:srgbClr val="FFFFFF"/>
                </a:solidFill>
              </a:rPr>
              <a:t>14 December 2021</a:t>
            </a:r>
            <a:endParaRPr lang="en-ZA" sz="1700" b="1" dirty="0">
              <a:solidFill>
                <a:srgbClr val="FFFFFF"/>
              </a:solidFill>
            </a:endParaRPr>
          </a:p>
        </p:txBody>
      </p:sp>
    </p:spTree>
    <p:extLst>
      <p:ext uri="{BB962C8B-B14F-4D97-AF65-F5344CB8AC3E}">
        <p14:creationId xmlns:p14="http://schemas.microsoft.com/office/powerpoint/2010/main" val="1036870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F7EBA9-28CB-4E7D-A4A4-6DD231851DD9}"/>
              </a:ext>
            </a:extLst>
          </p:cNvPr>
          <p:cNvSpPr txBox="1"/>
          <p:nvPr/>
        </p:nvSpPr>
        <p:spPr>
          <a:xfrm>
            <a:off x="162962" y="344032"/>
            <a:ext cx="11905307" cy="1015663"/>
          </a:xfrm>
          <a:prstGeom prst="rect">
            <a:avLst/>
          </a:prstGeom>
          <a:noFill/>
        </p:spPr>
        <p:txBody>
          <a:bodyPr wrap="square" rtlCol="0">
            <a:spAutoFit/>
          </a:bodyPr>
          <a:lstStyle/>
          <a:p>
            <a:pPr algn="ctr"/>
            <a:r>
              <a:rPr lang="en-US" sz="2800" b="1" dirty="0"/>
              <a:t>BioNTech as at 14 Dec 2021</a:t>
            </a:r>
          </a:p>
          <a:p>
            <a:pPr algn="ctr"/>
            <a:r>
              <a:rPr lang="en-US" sz="1600" b="1" i="1" dirty="0"/>
              <a:t>The BioNTech model is in Euro and taken from the Tradegate platform as it has both the EU and USA trading sessions represented for a more reliable model.</a:t>
            </a:r>
            <a:endParaRPr lang="en-ZA" sz="1600" b="1" i="1" dirty="0"/>
          </a:p>
        </p:txBody>
      </p:sp>
      <p:pic>
        <p:nvPicPr>
          <p:cNvPr id="3" name="Picture 2">
            <a:extLst>
              <a:ext uri="{FF2B5EF4-FFF2-40B4-BE49-F238E27FC236}">
                <a16:creationId xmlns:a16="http://schemas.microsoft.com/office/drawing/2014/main" id="{CB0F8D1E-4F72-49F6-966A-A3805BA57BCE}"/>
              </a:ext>
            </a:extLst>
          </p:cNvPr>
          <p:cNvPicPr>
            <a:picLocks noChangeAspect="1"/>
          </p:cNvPicPr>
          <p:nvPr/>
        </p:nvPicPr>
        <p:blipFill>
          <a:blip r:embed="rId2"/>
          <a:stretch>
            <a:fillRect/>
          </a:stretch>
        </p:blipFill>
        <p:spPr>
          <a:xfrm>
            <a:off x="0" y="1617120"/>
            <a:ext cx="12192000" cy="4258242"/>
          </a:xfrm>
          <a:prstGeom prst="rect">
            <a:avLst/>
          </a:prstGeom>
        </p:spPr>
      </p:pic>
    </p:spTree>
    <p:extLst>
      <p:ext uri="{BB962C8B-B14F-4D97-AF65-F5344CB8AC3E}">
        <p14:creationId xmlns:p14="http://schemas.microsoft.com/office/powerpoint/2010/main" val="147650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4074C2-688D-4089-8597-01F9EEFCB7DE}"/>
              </a:ext>
            </a:extLst>
          </p:cNvPr>
          <p:cNvPicPr>
            <a:picLocks noChangeAspect="1"/>
          </p:cNvPicPr>
          <p:nvPr/>
        </p:nvPicPr>
        <p:blipFill rotWithShape="1">
          <a:blip r:embed="rId2"/>
          <a:srcRect l="76559"/>
          <a:stretch/>
        </p:blipFill>
        <p:spPr>
          <a:xfrm>
            <a:off x="4110273" y="134542"/>
            <a:ext cx="4436197" cy="6609943"/>
          </a:xfrm>
          <a:prstGeom prst="rect">
            <a:avLst/>
          </a:prstGeom>
        </p:spPr>
      </p:pic>
      <p:grpSp>
        <p:nvGrpSpPr>
          <p:cNvPr id="8" name="Group 7">
            <a:extLst>
              <a:ext uri="{FF2B5EF4-FFF2-40B4-BE49-F238E27FC236}">
                <a16:creationId xmlns:a16="http://schemas.microsoft.com/office/drawing/2014/main" id="{79A85BAE-FF79-4655-9729-E530F22D50DD}"/>
              </a:ext>
            </a:extLst>
          </p:cNvPr>
          <p:cNvGrpSpPr/>
          <p:nvPr/>
        </p:nvGrpSpPr>
        <p:grpSpPr>
          <a:xfrm>
            <a:off x="9103336" y="233852"/>
            <a:ext cx="2639744" cy="5337016"/>
            <a:chOff x="9103336" y="233852"/>
            <a:chExt cx="2639744" cy="5337016"/>
          </a:xfrm>
        </p:grpSpPr>
        <p:sp>
          <p:nvSpPr>
            <p:cNvPr id="3" name="Callout: Line 2">
              <a:extLst>
                <a:ext uri="{FF2B5EF4-FFF2-40B4-BE49-F238E27FC236}">
                  <a16:creationId xmlns:a16="http://schemas.microsoft.com/office/drawing/2014/main" id="{31A65920-AD68-41BD-83F9-2B5CBB632B30}"/>
                </a:ext>
              </a:extLst>
            </p:cNvPr>
            <p:cNvSpPr/>
            <p:nvPr/>
          </p:nvSpPr>
          <p:spPr>
            <a:xfrm>
              <a:off x="9103336" y="3804125"/>
              <a:ext cx="2639744" cy="1065320"/>
            </a:xfrm>
            <a:prstGeom prst="borderCallout1">
              <a:avLst>
                <a:gd name="adj1" fmla="val 37917"/>
                <a:gd name="adj2" fmla="val -1410"/>
                <a:gd name="adj3" fmla="val -188912"/>
                <a:gd name="adj4" fmla="val -105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Completed a top turn on the 3mth purple oscillator and going down</a:t>
              </a:r>
              <a:endParaRPr lang="en-ZA" dirty="0"/>
            </a:p>
          </p:txBody>
        </p:sp>
        <p:sp>
          <p:nvSpPr>
            <p:cNvPr id="4" name="Callout: Line 3">
              <a:extLst>
                <a:ext uri="{FF2B5EF4-FFF2-40B4-BE49-F238E27FC236}">
                  <a16:creationId xmlns:a16="http://schemas.microsoft.com/office/drawing/2014/main" id="{0B74FFC1-DFC6-47A8-A559-345E7F811309}"/>
                </a:ext>
              </a:extLst>
            </p:cNvPr>
            <p:cNvSpPr/>
            <p:nvPr/>
          </p:nvSpPr>
          <p:spPr>
            <a:xfrm>
              <a:off x="9103336" y="5085564"/>
              <a:ext cx="2639744" cy="485304"/>
            </a:xfrm>
            <a:prstGeom prst="borderCallout1">
              <a:avLst>
                <a:gd name="adj1" fmla="val 37917"/>
                <a:gd name="adj2" fmla="val -1410"/>
                <a:gd name="adj3" fmla="val -108344"/>
                <a:gd name="adj4" fmla="val -182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Pink is the share price</a:t>
              </a:r>
              <a:endParaRPr lang="en-ZA" dirty="0"/>
            </a:p>
          </p:txBody>
        </p:sp>
        <p:sp>
          <p:nvSpPr>
            <p:cNvPr id="5" name="Callout: Line 4">
              <a:extLst>
                <a:ext uri="{FF2B5EF4-FFF2-40B4-BE49-F238E27FC236}">
                  <a16:creationId xmlns:a16="http://schemas.microsoft.com/office/drawing/2014/main" id="{F8474160-7CD5-4445-8857-22AFDF5D9293}"/>
                </a:ext>
              </a:extLst>
            </p:cNvPr>
            <p:cNvSpPr/>
            <p:nvPr/>
          </p:nvSpPr>
          <p:spPr>
            <a:xfrm>
              <a:off x="9103336" y="2595837"/>
              <a:ext cx="2639744" cy="1065320"/>
            </a:xfrm>
            <a:prstGeom prst="borderCallout1">
              <a:avLst>
                <a:gd name="adj1" fmla="val 37917"/>
                <a:gd name="adj2" fmla="val -1410"/>
                <a:gd name="adj3" fmla="val 114479"/>
                <a:gd name="adj4" fmla="val -104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Orange is the 6mth oscillator and it turned up but is topping</a:t>
              </a:r>
              <a:endParaRPr lang="en-ZA" dirty="0"/>
            </a:p>
          </p:txBody>
        </p:sp>
        <p:sp>
          <p:nvSpPr>
            <p:cNvPr id="6" name="Callout: Line 5">
              <a:extLst>
                <a:ext uri="{FF2B5EF4-FFF2-40B4-BE49-F238E27FC236}">
                  <a16:creationId xmlns:a16="http://schemas.microsoft.com/office/drawing/2014/main" id="{D9561311-6783-4260-AD00-04F08F639012}"/>
                </a:ext>
              </a:extLst>
            </p:cNvPr>
            <p:cNvSpPr/>
            <p:nvPr/>
          </p:nvSpPr>
          <p:spPr>
            <a:xfrm>
              <a:off x="9103336" y="1428478"/>
              <a:ext cx="2639744" cy="1065320"/>
            </a:xfrm>
            <a:prstGeom prst="borderCallout1">
              <a:avLst>
                <a:gd name="adj1" fmla="val 37917"/>
                <a:gd name="adj2" fmla="val -1410"/>
                <a:gd name="adj3" fmla="val 158670"/>
                <a:gd name="adj4" fmla="val -104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Green is the 12mth oscillator and it also went up a little bit but is going down again</a:t>
              </a:r>
              <a:endParaRPr lang="en-ZA" dirty="0"/>
            </a:p>
          </p:txBody>
        </p:sp>
        <p:sp>
          <p:nvSpPr>
            <p:cNvPr id="7" name="Callout: Line 6">
              <a:extLst>
                <a:ext uri="{FF2B5EF4-FFF2-40B4-BE49-F238E27FC236}">
                  <a16:creationId xmlns:a16="http://schemas.microsoft.com/office/drawing/2014/main" id="{A4B4E2F6-EEEA-4861-922B-990928C3817A}"/>
                </a:ext>
              </a:extLst>
            </p:cNvPr>
            <p:cNvSpPr/>
            <p:nvPr/>
          </p:nvSpPr>
          <p:spPr>
            <a:xfrm>
              <a:off x="9103336" y="233852"/>
              <a:ext cx="2639744" cy="1065320"/>
            </a:xfrm>
            <a:prstGeom prst="borderCallout1">
              <a:avLst>
                <a:gd name="adj1" fmla="val 37917"/>
                <a:gd name="adj2" fmla="val -1410"/>
                <a:gd name="adj3" fmla="val 254702"/>
                <a:gd name="adj4" fmla="val -104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Light blue is the 15mth oscillator and it also went up a little bit but is going down again</a:t>
              </a:r>
              <a:endParaRPr lang="en-ZA" dirty="0"/>
            </a:p>
          </p:txBody>
        </p:sp>
      </p:grpSp>
      <p:sp>
        <p:nvSpPr>
          <p:cNvPr id="10" name="TextBox 9">
            <a:extLst>
              <a:ext uri="{FF2B5EF4-FFF2-40B4-BE49-F238E27FC236}">
                <a16:creationId xmlns:a16="http://schemas.microsoft.com/office/drawing/2014/main" id="{E0D9AB15-AEF4-4DB0-B736-3B08077F9859}"/>
              </a:ext>
            </a:extLst>
          </p:cNvPr>
          <p:cNvSpPr txBox="1"/>
          <p:nvPr/>
        </p:nvSpPr>
        <p:spPr>
          <a:xfrm>
            <a:off x="561315" y="950614"/>
            <a:ext cx="2869948" cy="646331"/>
          </a:xfrm>
          <a:prstGeom prst="rect">
            <a:avLst/>
          </a:prstGeom>
          <a:noFill/>
        </p:spPr>
        <p:txBody>
          <a:bodyPr wrap="square" rtlCol="0">
            <a:spAutoFit/>
          </a:bodyPr>
          <a:lstStyle/>
          <a:p>
            <a:r>
              <a:rPr lang="en-US" dirty="0"/>
              <a:t>BNTX 9 December 2021. Down leg accelerating.</a:t>
            </a:r>
            <a:endParaRPr lang="en-ZA" dirty="0"/>
          </a:p>
        </p:txBody>
      </p:sp>
    </p:spTree>
    <p:extLst>
      <p:ext uri="{BB962C8B-B14F-4D97-AF65-F5344CB8AC3E}">
        <p14:creationId xmlns:p14="http://schemas.microsoft.com/office/powerpoint/2010/main" val="94339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179B49-37AE-4DE2-BFBE-A04E5211AFFA}"/>
              </a:ext>
            </a:extLst>
          </p:cNvPr>
          <p:cNvPicPr>
            <a:picLocks noChangeAspect="1"/>
          </p:cNvPicPr>
          <p:nvPr/>
        </p:nvPicPr>
        <p:blipFill rotWithShape="1">
          <a:blip r:embed="rId2"/>
          <a:srcRect l="77005"/>
          <a:stretch/>
        </p:blipFill>
        <p:spPr>
          <a:xfrm>
            <a:off x="4173648" y="93270"/>
            <a:ext cx="4392379" cy="6671460"/>
          </a:xfrm>
          <a:prstGeom prst="rect">
            <a:avLst/>
          </a:prstGeom>
        </p:spPr>
      </p:pic>
      <p:grpSp>
        <p:nvGrpSpPr>
          <p:cNvPr id="8" name="Group 7">
            <a:extLst>
              <a:ext uri="{FF2B5EF4-FFF2-40B4-BE49-F238E27FC236}">
                <a16:creationId xmlns:a16="http://schemas.microsoft.com/office/drawing/2014/main" id="{79A85BAE-FF79-4655-9729-E530F22D50DD}"/>
              </a:ext>
            </a:extLst>
          </p:cNvPr>
          <p:cNvGrpSpPr/>
          <p:nvPr/>
        </p:nvGrpSpPr>
        <p:grpSpPr>
          <a:xfrm>
            <a:off x="9103336" y="233852"/>
            <a:ext cx="2639744" cy="6184741"/>
            <a:chOff x="9103336" y="233852"/>
            <a:chExt cx="2639744" cy="6184741"/>
          </a:xfrm>
        </p:grpSpPr>
        <p:sp>
          <p:nvSpPr>
            <p:cNvPr id="3" name="Callout: Line 2">
              <a:extLst>
                <a:ext uri="{FF2B5EF4-FFF2-40B4-BE49-F238E27FC236}">
                  <a16:creationId xmlns:a16="http://schemas.microsoft.com/office/drawing/2014/main" id="{31A65920-AD68-41BD-83F9-2B5CBB632B30}"/>
                </a:ext>
              </a:extLst>
            </p:cNvPr>
            <p:cNvSpPr/>
            <p:nvPr/>
          </p:nvSpPr>
          <p:spPr>
            <a:xfrm>
              <a:off x="9103336" y="4300823"/>
              <a:ext cx="2639744" cy="1528366"/>
            </a:xfrm>
            <a:prstGeom prst="borderCallout1">
              <a:avLst>
                <a:gd name="adj1" fmla="val 37917"/>
                <a:gd name="adj2" fmla="val -1410"/>
                <a:gd name="adj3" fmla="val -150177"/>
                <a:gd name="adj4" fmla="val -103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top turn on the 3mth purple oscillator which is losing momentum. An early indication of a possible sideways move.</a:t>
              </a:r>
              <a:endParaRPr lang="en-ZA" dirty="0"/>
            </a:p>
          </p:txBody>
        </p:sp>
        <p:sp>
          <p:nvSpPr>
            <p:cNvPr id="4" name="Callout: Line 3">
              <a:extLst>
                <a:ext uri="{FF2B5EF4-FFF2-40B4-BE49-F238E27FC236}">
                  <a16:creationId xmlns:a16="http://schemas.microsoft.com/office/drawing/2014/main" id="{0B74FFC1-DFC6-47A8-A559-345E7F811309}"/>
                </a:ext>
              </a:extLst>
            </p:cNvPr>
            <p:cNvSpPr/>
            <p:nvPr/>
          </p:nvSpPr>
          <p:spPr>
            <a:xfrm>
              <a:off x="9103336" y="5933289"/>
              <a:ext cx="2639744" cy="485304"/>
            </a:xfrm>
            <a:prstGeom prst="borderCallout1">
              <a:avLst>
                <a:gd name="adj1" fmla="val 37917"/>
                <a:gd name="adj2" fmla="val -1410"/>
                <a:gd name="adj3" fmla="val -279972"/>
                <a:gd name="adj4" fmla="val -183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Pink is the share price</a:t>
              </a:r>
              <a:endParaRPr lang="en-ZA" dirty="0"/>
            </a:p>
          </p:txBody>
        </p:sp>
        <p:sp>
          <p:nvSpPr>
            <p:cNvPr id="5" name="Callout: Line 4">
              <a:extLst>
                <a:ext uri="{FF2B5EF4-FFF2-40B4-BE49-F238E27FC236}">
                  <a16:creationId xmlns:a16="http://schemas.microsoft.com/office/drawing/2014/main" id="{F8474160-7CD5-4445-8857-22AFDF5D9293}"/>
                </a:ext>
              </a:extLst>
            </p:cNvPr>
            <p:cNvSpPr/>
            <p:nvPr/>
          </p:nvSpPr>
          <p:spPr>
            <a:xfrm>
              <a:off x="9103336" y="2231774"/>
              <a:ext cx="2639744" cy="1964949"/>
            </a:xfrm>
            <a:prstGeom prst="borderCallout1">
              <a:avLst>
                <a:gd name="adj1" fmla="val 37917"/>
                <a:gd name="adj2" fmla="val -1410"/>
                <a:gd name="adj3" fmla="val 78008"/>
                <a:gd name="adj4" fmla="val -102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Orange is the 6mth oscillator and it lost its upwards momentum leveling out but not yet in a down phase also indicating a possible sideways move.</a:t>
              </a:r>
              <a:endParaRPr lang="en-ZA" dirty="0"/>
            </a:p>
          </p:txBody>
        </p:sp>
        <p:sp>
          <p:nvSpPr>
            <p:cNvPr id="6" name="Callout: Line 5">
              <a:extLst>
                <a:ext uri="{FF2B5EF4-FFF2-40B4-BE49-F238E27FC236}">
                  <a16:creationId xmlns:a16="http://schemas.microsoft.com/office/drawing/2014/main" id="{D9561311-6783-4260-AD00-04F08F639012}"/>
                </a:ext>
              </a:extLst>
            </p:cNvPr>
            <p:cNvSpPr/>
            <p:nvPr/>
          </p:nvSpPr>
          <p:spPr>
            <a:xfrm>
              <a:off x="9103336" y="1319946"/>
              <a:ext cx="2639744" cy="807728"/>
            </a:xfrm>
            <a:prstGeom prst="borderCallout1">
              <a:avLst>
                <a:gd name="adj1" fmla="val 37917"/>
                <a:gd name="adj2" fmla="val -1410"/>
                <a:gd name="adj3" fmla="val 221401"/>
                <a:gd name="adj4" fmla="val -101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Green is the 12mth oscillator and it is going down.</a:t>
              </a:r>
              <a:endParaRPr lang="en-ZA" dirty="0"/>
            </a:p>
          </p:txBody>
        </p:sp>
        <p:sp>
          <p:nvSpPr>
            <p:cNvPr id="7" name="Callout: Line 6">
              <a:extLst>
                <a:ext uri="{FF2B5EF4-FFF2-40B4-BE49-F238E27FC236}">
                  <a16:creationId xmlns:a16="http://schemas.microsoft.com/office/drawing/2014/main" id="{A4B4E2F6-EEEA-4861-922B-990928C3817A}"/>
                </a:ext>
              </a:extLst>
            </p:cNvPr>
            <p:cNvSpPr/>
            <p:nvPr/>
          </p:nvSpPr>
          <p:spPr>
            <a:xfrm>
              <a:off x="9103336" y="233852"/>
              <a:ext cx="2639744" cy="949080"/>
            </a:xfrm>
            <a:prstGeom prst="borderCallout1">
              <a:avLst>
                <a:gd name="adj1" fmla="val 37917"/>
                <a:gd name="adj2" fmla="val -1410"/>
                <a:gd name="adj3" fmla="val 284586"/>
                <a:gd name="adj4" fmla="val -102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Light blue is the 15mth oscillator and it is going down.</a:t>
              </a:r>
              <a:endParaRPr lang="en-ZA" dirty="0"/>
            </a:p>
          </p:txBody>
        </p:sp>
      </p:grpSp>
      <p:sp>
        <p:nvSpPr>
          <p:cNvPr id="9" name="TextBox 8">
            <a:extLst>
              <a:ext uri="{FF2B5EF4-FFF2-40B4-BE49-F238E27FC236}">
                <a16:creationId xmlns:a16="http://schemas.microsoft.com/office/drawing/2014/main" id="{A04AA9B7-6D67-4FC3-A5DF-2E16EBDAFB79}"/>
              </a:ext>
            </a:extLst>
          </p:cNvPr>
          <p:cNvSpPr txBox="1"/>
          <p:nvPr/>
        </p:nvSpPr>
        <p:spPr>
          <a:xfrm>
            <a:off x="561315" y="950614"/>
            <a:ext cx="2869948" cy="2308324"/>
          </a:xfrm>
          <a:prstGeom prst="rect">
            <a:avLst/>
          </a:prstGeom>
          <a:noFill/>
        </p:spPr>
        <p:txBody>
          <a:bodyPr wrap="square" rtlCol="0">
            <a:spAutoFit/>
          </a:bodyPr>
          <a:lstStyle/>
          <a:p>
            <a:r>
              <a:rPr lang="en-US" dirty="0"/>
              <a:t>BNTX 14 December 2021.</a:t>
            </a:r>
          </a:p>
          <a:p>
            <a:r>
              <a:rPr lang="en-US" dirty="0"/>
              <a:t>Short term oscillators are indicating a possible sideways move but the momentum on long oscillators are increasing. The risk remains to the downside. </a:t>
            </a:r>
            <a:endParaRPr lang="en-ZA" dirty="0"/>
          </a:p>
        </p:txBody>
      </p:sp>
    </p:spTree>
    <p:extLst>
      <p:ext uri="{BB962C8B-B14F-4D97-AF65-F5344CB8AC3E}">
        <p14:creationId xmlns:p14="http://schemas.microsoft.com/office/powerpoint/2010/main" val="183022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 name="Freeform: Shape 1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923E89-0A55-4581-AB03-73C32B266C4C}"/>
              </a:ext>
            </a:extLst>
          </p:cNvPr>
          <p:cNvSpPr txBox="1"/>
          <p:nvPr/>
        </p:nvSpPr>
        <p:spPr>
          <a:xfrm>
            <a:off x="8016641" y="2286000"/>
            <a:ext cx="3410309" cy="3844800"/>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700" dirty="0">
                <a:solidFill>
                  <a:schemeClr val="tx1">
                    <a:alpha val="60000"/>
                  </a:schemeClr>
                </a:solidFill>
              </a:rPr>
              <a:t>The BioNTech model is weakening, signaling from 28 October 2021 market trading days. The up move was strong enough to generate a buy signal even though the setup was weak. Acting on a weak buy signal is risky as is demonstrated here but the Omicron variant was probably to blame, and the buy may have done better without Omicron. The problem with the oscillators out of synchronization was always going to be an issue for this buy signal. Deteriorating setup also losing the 6mth oscillator though it is still transitioning to negative. </a:t>
            </a:r>
          </a:p>
        </p:txBody>
      </p:sp>
      <p:pic>
        <p:nvPicPr>
          <p:cNvPr id="4" name="Picture 3">
            <a:extLst>
              <a:ext uri="{FF2B5EF4-FFF2-40B4-BE49-F238E27FC236}">
                <a16:creationId xmlns:a16="http://schemas.microsoft.com/office/drawing/2014/main" id="{D0BF426E-E796-45E4-8718-146C477CA8BF}"/>
              </a:ext>
            </a:extLst>
          </p:cNvPr>
          <p:cNvPicPr>
            <a:picLocks noChangeAspect="1"/>
          </p:cNvPicPr>
          <p:nvPr/>
        </p:nvPicPr>
        <p:blipFill>
          <a:blip r:embed="rId2"/>
          <a:stretch>
            <a:fillRect/>
          </a:stretch>
        </p:blipFill>
        <p:spPr>
          <a:xfrm>
            <a:off x="637381" y="509587"/>
            <a:ext cx="6115050" cy="5838825"/>
          </a:xfrm>
          <a:prstGeom prst="rect">
            <a:avLst/>
          </a:prstGeom>
        </p:spPr>
      </p:pic>
    </p:spTree>
    <p:extLst>
      <p:ext uri="{BB962C8B-B14F-4D97-AF65-F5344CB8AC3E}">
        <p14:creationId xmlns:p14="http://schemas.microsoft.com/office/powerpoint/2010/main" val="341953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408F21-FA0D-46ED-867F-261C5C53FB29}"/>
              </a:ext>
            </a:extLst>
          </p:cNvPr>
          <p:cNvSpPr txBox="1"/>
          <p:nvPr/>
        </p:nvSpPr>
        <p:spPr>
          <a:xfrm>
            <a:off x="162962" y="344032"/>
            <a:ext cx="11905307" cy="769441"/>
          </a:xfrm>
          <a:prstGeom prst="rect">
            <a:avLst/>
          </a:prstGeom>
          <a:noFill/>
        </p:spPr>
        <p:txBody>
          <a:bodyPr wrap="square" rtlCol="0">
            <a:spAutoFit/>
          </a:bodyPr>
          <a:lstStyle/>
          <a:p>
            <a:pPr algn="ctr"/>
            <a:r>
              <a:rPr lang="en-US" sz="2800" b="1" dirty="0"/>
              <a:t>Moderna as at 14 Dec 2021</a:t>
            </a:r>
          </a:p>
          <a:p>
            <a:pPr algn="ctr"/>
            <a:r>
              <a:rPr lang="en-US" sz="1600" b="1" i="1" dirty="0"/>
              <a:t>The Moderna model is the weakest of the three (BNTX, MRNA, NVAX)</a:t>
            </a:r>
            <a:endParaRPr lang="en-ZA" sz="1600" b="1" i="1" dirty="0"/>
          </a:p>
        </p:txBody>
      </p:sp>
      <p:pic>
        <p:nvPicPr>
          <p:cNvPr id="3" name="Picture 2">
            <a:extLst>
              <a:ext uri="{FF2B5EF4-FFF2-40B4-BE49-F238E27FC236}">
                <a16:creationId xmlns:a16="http://schemas.microsoft.com/office/drawing/2014/main" id="{610BF5BF-D4A2-40CF-940F-C33F9CAA3BFA}"/>
              </a:ext>
            </a:extLst>
          </p:cNvPr>
          <p:cNvPicPr>
            <a:picLocks noChangeAspect="1"/>
          </p:cNvPicPr>
          <p:nvPr/>
        </p:nvPicPr>
        <p:blipFill>
          <a:blip r:embed="rId2"/>
          <a:stretch>
            <a:fillRect/>
          </a:stretch>
        </p:blipFill>
        <p:spPr>
          <a:xfrm>
            <a:off x="0" y="1299879"/>
            <a:ext cx="12192000" cy="4258242"/>
          </a:xfrm>
          <a:prstGeom prst="rect">
            <a:avLst/>
          </a:prstGeom>
        </p:spPr>
      </p:pic>
    </p:spTree>
    <p:extLst>
      <p:ext uri="{BB962C8B-B14F-4D97-AF65-F5344CB8AC3E}">
        <p14:creationId xmlns:p14="http://schemas.microsoft.com/office/powerpoint/2010/main" val="279417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DB480C-21EB-4640-9FE0-89384ACCE578}"/>
              </a:ext>
            </a:extLst>
          </p:cNvPr>
          <p:cNvPicPr>
            <a:picLocks noChangeAspect="1"/>
          </p:cNvPicPr>
          <p:nvPr/>
        </p:nvPicPr>
        <p:blipFill rotWithShape="1">
          <a:blip r:embed="rId2"/>
          <a:srcRect l="76931"/>
          <a:stretch/>
        </p:blipFill>
        <p:spPr>
          <a:xfrm>
            <a:off x="4508626" y="144855"/>
            <a:ext cx="4334020" cy="6561631"/>
          </a:xfrm>
          <a:prstGeom prst="rect">
            <a:avLst/>
          </a:prstGeom>
        </p:spPr>
      </p:pic>
      <p:grpSp>
        <p:nvGrpSpPr>
          <p:cNvPr id="8" name="Group 7">
            <a:extLst>
              <a:ext uri="{FF2B5EF4-FFF2-40B4-BE49-F238E27FC236}">
                <a16:creationId xmlns:a16="http://schemas.microsoft.com/office/drawing/2014/main" id="{BCCCE054-1A2D-4C9C-85A6-7AB9857FAF10}"/>
              </a:ext>
            </a:extLst>
          </p:cNvPr>
          <p:cNvGrpSpPr/>
          <p:nvPr/>
        </p:nvGrpSpPr>
        <p:grpSpPr>
          <a:xfrm>
            <a:off x="9175764" y="668418"/>
            <a:ext cx="2639744" cy="6006468"/>
            <a:chOff x="9175764" y="668418"/>
            <a:chExt cx="2639744" cy="6006468"/>
          </a:xfrm>
        </p:grpSpPr>
        <p:sp>
          <p:nvSpPr>
            <p:cNvPr id="3" name="Callout: Line 2">
              <a:extLst>
                <a:ext uri="{FF2B5EF4-FFF2-40B4-BE49-F238E27FC236}">
                  <a16:creationId xmlns:a16="http://schemas.microsoft.com/office/drawing/2014/main" id="{6AFA0EEF-5F08-4A3D-B0DB-CCE3AA1CD412}"/>
                </a:ext>
              </a:extLst>
            </p:cNvPr>
            <p:cNvSpPr/>
            <p:nvPr/>
          </p:nvSpPr>
          <p:spPr>
            <a:xfrm>
              <a:off x="9175764" y="4238691"/>
              <a:ext cx="2639744" cy="1065320"/>
            </a:xfrm>
            <a:prstGeom prst="borderCallout1">
              <a:avLst>
                <a:gd name="adj1" fmla="val 37917"/>
                <a:gd name="adj2" fmla="val -1410"/>
                <a:gd name="adj3" fmla="val -49539"/>
                <a:gd name="adj4" fmla="val -97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Putting in a top turn on the 3mth purple oscillator</a:t>
              </a:r>
              <a:endParaRPr lang="en-ZA" dirty="0"/>
            </a:p>
          </p:txBody>
        </p:sp>
        <p:sp>
          <p:nvSpPr>
            <p:cNvPr id="4" name="Callout: Line 3">
              <a:extLst>
                <a:ext uri="{FF2B5EF4-FFF2-40B4-BE49-F238E27FC236}">
                  <a16:creationId xmlns:a16="http://schemas.microsoft.com/office/drawing/2014/main" id="{45C9FBF2-E245-4571-8C79-FA77878E2AB3}"/>
                </a:ext>
              </a:extLst>
            </p:cNvPr>
            <p:cNvSpPr/>
            <p:nvPr/>
          </p:nvSpPr>
          <p:spPr>
            <a:xfrm>
              <a:off x="9175764" y="6189582"/>
              <a:ext cx="2639744" cy="485304"/>
            </a:xfrm>
            <a:prstGeom prst="borderCallout1">
              <a:avLst>
                <a:gd name="adj1" fmla="val 37917"/>
                <a:gd name="adj2" fmla="val -1410"/>
                <a:gd name="adj3" fmla="val -427349"/>
                <a:gd name="adj4" fmla="val -173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Pink is the share price</a:t>
              </a:r>
              <a:endParaRPr lang="en-ZA" dirty="0"/>
            </a:p>
          </p:txBody>
        </p:sp>
        <p:sp>
          <p:nvSpPr>
            <p:cNvPr id="5" name="Callout: Line 4">
              <a:extLst>
                <a:ext uri="{FF2B5EF4-FFF2-40B4-BE49-F238E27FC236}">
                  <a16:creationId xmlns:a16="http://schemas.microsoft.com/office/drawing/2014/main" id="{9D571C6C-8CF9-4A4B-A54E-9ADC4C726D45}"/>
                </a:ext>
              </a:extLst>
            </p:cNvPr>
            <p:cNvSpPr/>
            <p:nvPr/>
          </p:nvSpPr>
          <p:spPr>
            <a:xfrm>
              <a:off x="9175764" y="3030403"/>
              <a:ext cx="2639744" cy="1065320"/>
            </a:xfrm>
            <a:prstGeom prst="borderCallout1">
              <a:avLst>
                <a:gd name="adj1" fmla="val 37917"/>
                <a:gd name="adj2" fmla="val -1410"/>
                <a:gd name="adj3" fmla="val 165469"/>
                <a:gd name="adj4" fmla="val -98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Orange is the 6mth oscillator and it turned up but lost the up and is going down again</a:t>
              </a:r>
              <a:endParaRPr lang="en-ZA" dirty="0"/>
            </a:p>
          </p:txBody>
        </p:sp>
        <p:sp>
          <p:nvSpPr>
            <p:cNvPr id="6" name="Callout: Line 5">
              <a:extLst>
                <a:ext uri="{FF2B5EF4-FFF2-40B4-BE49-F238E27FC236}">
                  <a16:creationId xmlns:a16="http://schemas.microsoft.com/office/drawing/2014/main" id="{85154C9C-2F79-422E-8DC0-49DB1EBCF0DC}"/>
                </a:ext>
              </a:extLst>
            </p:cNvPr>
            <p:cNvSpPr/>
            <p:nvPr/>
          </p:nvSpPr>
          <p:spPr>
            <a:xfrm>
              <a:off x="9175764" y="1863044"/>
              <a:ext cx="2639744" cy="1065320"/>
            </a:xfrm>
            <a:prstGeom prst="borderCallout1">
              <a:avLst>
                <a:gd name="adj1" fmla="val 37917"/>
                <a:gd name="adj2" fmla="val -1410"/>
                <a:gd name="adj3" fmla="val 122127"/>
                <a:gd name="adj4" fmla="val -96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Green is the 12mth oscillator and it is still going down</a:t>
              </a:r>
              <a:endParaRPr lang="en-ZA" dirty="0"/>
            </a:p>
          </p:txBody>
        </p:sp>
        <p:sp>
          <p:nvSpPr>
            <p:cNvPr id="7" name="Callout: Line 6">
              <a:extLst>
                <a:ext uri="{FF2B5EF4-FFF2-40B4-BE49-F238E27FC236}">
                  <a16:creationId xmlns:a16="http://schemas.microsoft.com/office/drawing/2014/main" id="{4CF37BCF-E31C-489A-B50C-A2617EA8502D}"/>
                </a:ext>
              </a:extLst>
            </p:cNvPr>
            <p:cNvSpPr/>
            <p:nvPr/>
          </p:nvSpPr>
          <p:spPr>
            <a:xfrm>
              <a:off x="9175764" y="668418"/>
              <a:ext cx="2639744" cy="1065320"/>
            </a:xfrm>
            <a:prstGeom prst="borderCallout1">
              <a:avLst>
                <a:gd name="adj1" fmla="val 37917"/>
                <a:gd name="adj2" fmla="val -1410"/>
                <a:gd name="adj3" fmla="val 203713"/>
                <a:gd name="adj4" fmla="val -970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Light blue is the 15mth oscillator and it also went up a little bit but is going down again</a:t>
              </a:r>
              <a:endParaRPr lang="en-ZA" dirty="0"/>
            </a:p>
          </p:txBody>
        </p:sp>
      </p:grpSp>
      <p:sp>
        <p:nvSpPr>
          <p:cNvPr id="11" name="TextBox 10">
            <a:extLst>
              <a:ext uri="{FF2B5EF4-FFF2-40B4-BE49-F238E27FC236}">
                <a16:creationId xmlns:a16="http://schemas.microsoft.com/office/drawing/2014/main" id="{4A42E5A4-365A-4D37-A2AA-92EF66F62D74}"/>
              </a:ext>
            </a:extLst>
          </p:cNvPr>
          <p:cNvSpPr txBox="1"/>
          <p:nvPr/>
        </p:nvSpPr>
        <p:spPr>
          <a:xfrm>
            <a:off x="706171" y="942349"/>
            <a:ext cx="2869948" cy="646331"/>
          </a:xfrm>
          <a:prstGeom prst="rect">
            <a:avLst/>
          </a:prstGeom>
          <a:noFill/>
        </p:spPr>
        <p:txBody>
          <a:bodyPr wrap="square" rtlCol="0">
            <a:spAutoFit/>
          </a:bodyPr>
          <a:lstStyle/>
          <a:p>
            <a:r>
              <a:rPr lang="en-US" dirty="0"/>
              <a:t>MRNA 9 December 2021. Down leg accelerating.</a:t>
            </a:r>
            <a:endParaRPr lang="en-ZA" dirty="0"/>
          </a:p>
        </p:txBody>
      </p:sp>
    </p:spTree>
    <p:extLst>
      <p:ext uri="{BB962C8B-B14F-4D97-AF65-F5344CB8AC3E}">
        <p14:creationId xmlns:p14="http://schemas.microsoft.com/office/powerpoint/2010/main" val="416020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773980-685E-4D1E-81D6-DB03EED155C3}"/>
              </a:ext>
            </a:extLst>
          </p:cNvPr>
          <p:cNvPicPr>
            <a:picLocks noChangeAspect="1"/>
          </p:cNvPicPr>
          <p:nvPr/>
        </p:nvPicPr>
        <p:blipFill rotWithShape="1">
          <a:blip r:embed="rId2"/>
          <a:srcRect l="75842"/>
          <a:stretch/>
        </p:blipFill>
        <p:spPr>
          <a:xfrm>
            <a:off x="4310743" y="70137"/>
            <a:ext cx="4533718" cy="6554598"/>
          </a:xfrm>
          <a:prstGeom prst="rect">
            <a:avLst/>
          </a:prstGeom>
        </p:spPr>
      </p:pic>
      <p:grpSp>
        <p:nvGrpSpPr>
          <p:cNvPr id="8" name="Group 7">
            <a:extLst>
              <a:ext uri="{FF2B5EF4-FFF2-40B4-BE49-F238E27FC236}">
                <a16:creationId xmlns:a16="http://schemas.microsoft.com/office/drawing/2014/main" id="{BCCCE054-1A2D-4C9C-85A6-7AB9857FAF10}"/>
              </a:ext>
            </a:extLst>
          </p:cNvPr>
          <p:cNvGrpSpPr/>
          <p:nvPr/>
        </p:nvGrpSpPr>
        <p:grpSpPr>
          <a:xfrm>
            <a:off x="9175764" y="668418"/>
            <a:ext cx="2639744" cy="5337016"/>
            <a:chOff x="9175764" y="668418"/>
            <a:chExt cx="2639744" cy="5337016"/>
          </a:xfrm>
        </p:grpSpPr>
        <p:sp>
          <p:nvSpPr>
            <p:cNvPr id="3" name="Callout: Line 2">
              <a:extLst>
                <a:ext uri="{FF2B5EF4-FFF2-40B4-BE49-F238E27FC236}">
                  <a16:creationId xmlns:a16="http://schemas.microsoft.com/office/drawing/2014/main" id="{6AFA0EEF-5F08-4A3D-B0DB-CCE3AA1CD412}"/>
                </a:ext>
              </a:extLst>
            </p:cNvPr>
            <p:cNvSpPr/>
            <p:nvPr/>
          </p:nvSpPr>
          <p:spPr>
            <a:xfrm>
              <a:off x="9175764" y="4238691"/>
              <a:ext cx="2639744" cy="1065320"/>
            </a:xfrm>
            <a:prstGeom prst="borderCallout1">
              <a:avLst>
                <a:gd name="adj1" fmla="val 37917"/>
                <a:gd name="adj2" fmla="val -1410"/>
                <a:gd name="adj3" fmla="val -79197"/>
                <a:gd name="adj4" fmla="val -95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3mth purple oscillator is holding on for a short term respite</a:t>
              </a:r>
              <a:endParaRPr lang="en-ZA" dirty="0"/>
            </a:p>
          </p:txBody>
        </p:sp>
        <p:sp>
          <p:nvSpPr>
            <p:cNvPr id="4" name="Callout: Line 3">
              <a:extLst>
                <a:ext uri="{FF2B5EF4-FFF2-40B4-BE49-F238E27FC236}">
                  <a16:creationId xmlns:a16="http://schemas.microsoft.com/office/drawing/2014/main" id="{45C9FBF2-E245-4571-8C79-FA77878E2AB3}"/>
                </a:ext>
              </a:extLst>
            </p:cNvPr>
            <p:cNvSpPr/>
            <p:nvPr/>
          </p:nvSpPr>
          <p:spPr>
            <a:xfrm>
              <a:off x="9175764" y="5520130"/>
              <a:ext cx="2639744" cy="485304"/>
            </a:xfrm>
            <a:prstGeom prst="borderCallout1">
              <a:avLst>
                <a:gd name="adj1" fmla="val 37917"/>
                <a:gd name="adj2" fmla="val -1410"/>
                <a:gd name="adj3" fmla="val -252637"/>
                <a:gd name="adj4" fmla="val -180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Pink is the share price</a:t>
              </a:r>
              <a:endParaRPr lang="en-ZA" dirty="0"/>
            </a:p>
          </p:txBody>
        </p:sp>
        <p:sp>
          <p:nvSpPr>
            <p:cNvPr id="5" name="Callout: Line 4">
              <a:extLst>
                <a:ext uri="{FF2B5EF4-FFF2-40B4-BE49-F238E27FC236}">
                  <a16:creationId xmlns:a16="http://schemas.microsoft.com/office/drawing/2014/main" id="{9D571C6C-8CF9-4A4B-A54E-9ADC4C726D45}"/>
                </a:ext>
              </a:extLst>
            </p:cNvPr>
            <p:cNvSpPr/>
            <p:nvPr/>
          </p:nvSpPr>
          <p:spPr>
            <a:xfrm>
              <a:off x="9175764" y="3030403"/>
              <a:ext cx="2639744" cy="1065320"/>
            </a:xfrm>
            <a:prstGeom prst="borderCallout1">
              <a:avLst>
                <a:gd name="adj1" fmla="val 37917"/>
                <a:gd name="adj2" fmla="val -1410"/>
                <a:gd name="adj3" fmla="val 161220"/>
                <a:gd name="adj4" fmla="val -95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Orange is the 6mth oscillator and it is going down again</a:t>
              </a:r>
              <a:endParaRPr lang="en-ZA" dirty="0"/>
            </a:p>
          </p:txBody>
        </p:sp>
        <p:sp>
          <p:nvSpPr>
            <p:cNvPr id="6" name="Callout: Line 5">
              <a:extLst>
                <a:ext uri="{FF2B5EF4-FFF2-40B4-BE49-F238E27FC236}">
                  <a16:creationId xmlns:a16="http://schemas.microsoft.com/office/drawing/2014/main" id="{85154C9C-2F79-422E-8DC0-49DB1EBCF0DC}"/>
                </a:ext>
              </a:extLst>
            </p:cNvPr>
            <p:cNvSpPr/>
            <p:nvPr/>
          </p:nvSpPr>
          <p:spPr>
            <a:xfrm>
              <a:off x="9175764" y="1863044"/>
              <a:ext cx="2639744" cy="1065320"/>
            </a:xfrm>
            <a:prstGeom prst="borderCallout1">
              <a:avLst>
                <a:gd name="adj1" fmla="val 37917"/>
                <a:gd name="adj2" fmla="val -1410"/>
                <a:gd name="adj3" fmla="val 123827"/>
                <a:gd name="adj4" fmla="val -93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Green is the 12mth oscillator and it is still going down</a:t>
              </a:r>
              <a:endParaRPr lang="en-ZA" dirty="0"/>
            </a:p>
          </p:txBody>
        </p:sp>
        <p:sp>
          <p:nvSpPr>
            <p:cNvPr id="7" name="Callout: Line 6">
              <a:extLst>
                <a:ext uri="{FF2B5EF4-FFF2-40B4-BE49-F238E27FC236}">
                  <a16:creationId xmlns:a16="http://schemas.microsoft.com/office/drawing/2014/main" id="{4CF37BCF-E31C-489A-B50C-A2617EA8502D}"/>
                </a:ext>
              </a:extLst>
            </p:cNvPr>
            <p:cNvSpPr/>
            <p:nvPr/>
          </p:nvSpPr>
          <p:spPr>
            <a:xfrm>
              <a:off x="9175764" y="668418"/>
              <a:ext cx="2639744" cy="1065320"/>
            </a:xfrm>
            <a:prstGeom prst="borderCallout1">
              <a:avLst>
                <a:gd name="adj1" fmla="val 37917"/>
                <a:gd name="adj2" fmla="val -1410"/>
                <a:gd name="adj3" fmla="val 207112"/>
                <a:gd name="adj4" fmla="val -94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Light blue is the 15mth oscillator and it is going down </a:t>
              </a:r>
              <a:endParaRPr lang="en-ZA" dirty="0"/>
            </a:p>
          </p:txBody>
        </p:sp>
      </p:grpSp>
      <p:sp>
        <p:nvSpPr>
          <p:cNvPr id="9" name="TextBox 8">
            <a:extLst>
              <a:ext uri="{FF2B5EF4-FFF2-40B4-BE49-F238E27FC236}">
                <a16:creationId xmlns:a16="http://schemas.microsoft.com/office/drawing/2014/main" id="{A22947CA-13AA-49B9-83D5-2DA0BAC09EDF}"/>
              </a:ext>
            </a:extLst>
          </p:cNvPr>
          <p:cNvSpPr txBox="1"/>
          <p:nvPr/>
        </p:nvSpPr>
        <p:spPr>
          <a:xfrm>
            <a:off x="561315" y="950614"/>
            <a:ext cx="3014804" cy="2862322"/>
          </a:xfrm>
          <a:prstGeom prst="rect">
            <a:avLst/>
          </a:prstGeom>
          <a:noFill/>
        </p:spPr>
        <p:txBody>
          <a:bodyPr wrap="square" rtlCol="0">
            <a:spAutoFit/>
          </a:bodyPr>
          <a:lstStyle/>
          <a:p>
            <a:r>
              <a:rPr lang="en-US" dirty="0"/>
              <a:t>MRNA 14 December 2021.</a:t>
            </a:r>
          </a:p>
          <a:p>
            <a:r>
              <a:rPr lang="en-US" dirty="0"/>
              <a:t>Made a short term up move which is not strong enough to counter the down momentum in all the other oscillators. Further downside risk and Moderna may lose its S&amp;P 500 index slot if its market capitalization continues to deteriorate.</a:t>
            </a:r>
            <a:endParaRPr lang="en-ZA" dirty="0"/>
          </a:p>
        </p:txBody>
      </p:sp>
    </p:spTree>
    <p:extLst>
      <p:ext uri="{BB962C8B-B14F-4D97-AF65-F5344CB8AC3E}">
        <p14:creationId xmlns:p14="http://schemas.microsoft.com/office/powerpoint/2010/main" val="360691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5" name="Freeform: Shape 14">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6ECF8D-0539-47AA-B31A-AA9E27E4E487}"/>
              </a:ext>
            </a:extLst>
          </p:cNvPr>
          <p:cNvSpPr txBox="1"/>
          <p:nvPr/>
        </p:nvSpPr>
        <p:spPr>
          <a:xfrm>
            <a:off x="8016641" y="2286000"/>
            <a:ext cx="3410309" cy="38448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dirty="0">
                <a:solidFill>
                  <a:schemeClr val="tx1">
                    <a:alpha val="60000"/>
                  </a:schemeClr>
                </a:solidFill>
              </a:rPr>
              <a:t>The Moderna model is the weakest model of the three (BNTX, MRNA &amp; NVAX), signaling of the trading days from 28 October 2021. The 3mth oscillator is still bullish. All the other oscillators are negative and momentum is accelerating to the downside. </a:t>
            </a:r>
          </a:p>
        </p:txBody>
      </p:sp>
      <p:pic>
        <p:nvPicPr>
          <p:cNvPr id="3" name="Picture 2">
            <a:extLst>
              <a:ext uri="{FF2B5EF4-FFF2-40B4-BE49-F238E27FC236}">
                <a16:creationId xmlns:a16="http://schemas.microsoft.com/office/drawing/2014/main" id="{A8C8812D-DBCD-4CBE-BC4E-5367A4461BA9}"/>
              </a:ext>
            </a:extLst>
          </p:cNvPr>
          <p:cNvPicPr>
            <a:picLocks noChangeAspect="1"/>
          </p:cNvPicPr>
          <p:nvPr/>
        </p:nvPicPr>
        <p:blipFill>
          <a:blip r:embed="rId2"/>
          <a:stretch>
            <a:fillRect/>
          </a:stretch>
        </p:blipFill>
        <p:spPr>
          <a:xfrm>
            <a:off x="509712" y="681037"/>
            <a:ext cx="6115050" cy="5495925"/>
          </a:xfrm>
          <a:prstGeom prst="rect">
            <a:avLst/>
          </a:prstGeom>
        </p:spPr>
      </p:pic>
    </p:spTree>
    <p:extLst>
      <p:ext uri="{BB962C8B-B14F-4D97-AF65-F5344CB8AC3E}">
        <p14:creationId xmlns:p14="http://schemas.microsoft.com/office/powerpoint/2010/main" val="3303475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edle and vial">
            <a:extLst>
              <a:ext uri="{FF2B5EF4-FFF2-40B4-BE49-F238E27FC236}">
                <a16:creationId xmlns:a16="http://schemas.microsoft.com/office/drawing/2014/main" id="{FD5DD9EF-A3A5-442F-842C-2DCC32287A7D}"/>
              </a:ext>
            </a:extLst>
          </p:cNvPr>
          <p:cNvPicPr>
            <a:picLocks noChangeAspect="1"/>
          </p:cNvPicPr>
          <p:nvPr/>
        </p:nvPicPr>
        <p:blipFill rotWithShape="1">
          <a:blip r:embed="rId2">
            <a:alphaModFix amt="35000"/>
          </a:blip>
          <a:srcRect t="14387" b="1343"/>
          <a:stretch/>
        </p:blipFill>
        <p:spPr>
          <a:xfrm>
            <a:off x="20" y="1"/>
            <a:ext cx="12191980" cy="6857999"/>
          </a:xfrm>
          <a:prstGeom prst="rect">
            <a:avLst/>
          </a:prstGeom>
        </p:spPr>
      </p:pic>
      <p:cxnSp>
        <p:nvCxnSpPr>
          <p:cNvPr id="10" name="Straight Connector 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2F08AB6-4F81-49BC-B475-C231C27729B3}"/>
              </a:ext>
            </a:extLst>
          </p:cNvPr>
          <p:cNvSpPr txBox="1"/>
          <p:nvPr/>
        </p:nvSpPr>
        <p:spPr>
          <a:xfrm>
            <a:off x="5300234" y="558868"/>
            <a:ext cx="6242934" cy="472627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solidFill>
                  <a:srgbClr val="FFFFFF"/>
                </a:solidFill>
              </a:rPr>
              <a:t>Conclusion</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marL="342900" indent="-228600">
              <a:lnSpc>
                <a:spcPct val="90000"/>
              </a:lnSpc>
              <a:spcAft>
                <a:spcPts val="600"/>
              </a:spcAft>
              <a:buFont typeface="Arial" panose="020B0604020202020204" pitchFamily="34" charset="0"/>
              <a:buChar char="•"/>
            </a:pPr>
            <a:r>
              <a:rPr lang="en-US" sz="2000" dirty="0">
                <a:solidFill>
                  <a:srgbClr val="FFFFFF"/>
                </a:solidFill>
              </a:rPr>
              <a:t>The up move since October 2021 was taking place against a long-term unresolved down momentum in the three covid vaccine manufacturers, BNTX, MRNA &amp; NVAX.</a:t>
            </a:r>
          </a:p>
          <a:p>
            <a:pPr marL="342900" indent="-228600">
              <a:lnSpc>
                <a:spcPct val="90000"/>
              </a:lnSpc>
              <a:spcAft>
                <a:spcPts val="600"/>
              </a:spcAft>
              <a:buFont typeface="Arial" panose="020B0604020202020204" pitchFamily="34" charset="0"/>
              <a:buChar char="•"/>
            </a:pPr>
            <a:r>
              <a:rPr lang="en-US" sz="2000" dirty="0">
                <a:solidFill>
                  <a:srgbClr val="FFFFFF"/>
                </a:solidFill>
              </a:rPr>
              <a:t>There was a fair risk that the up move could fail, and another down leg could initiate.</a:t>
            </a:r>
          </a:p>
          <a:p>
            <a:pPr marL="342900" indent="-228600">
              <a:lnSpc>
                <a:spcPct val="90000"/>
              </a:lnSpc>
              <a:spcAft>
                <a:spcPts val="600"/>
              </a:spcAft>
              <a:buFont typeface="Arial" panose="020B0604020202020204" pitchFamily="34" charset="0"/>
              <a:buChar char="•"/>
            </a:pPr>
            <a:r>
              <a:rPr lang="en-US" sz="2000" dirty="0">
                <a:solidFill>
                  <a:srgbClr val="FFFFFF"/>
                </a:solidFill>
              </a:rPr>
              <a:t>The arrival of Omicron did exactly that so far and the down leg is now well underway.</a:t>
            </a:r>
          </a:p>
          <a:p>
            <a:pPr marL="342900" indent="-228600">
              <a:lnSpc>
                <a:spcPct val="90000"/>
              </a:lnSpc>
              <a:spcAft>
                <a:spcPts val="600"/>
              </a:spcAft>
              <a:buFont typeface="Arial" panose="020B0604020202020204" pitchFamily="34" charset="0"/>
              <a:buChar char="•"/>
            </a:pPr>
            <a:r>
              <a:rPr lang="en-US" sz="2000" dirty="0">
                <a:solidFill>
                  <a:srgbClr val="FFFFFF"/>
                </a:solidFill>
              </a:rPr>
              <a:t>NVAX got a special event EMA news of potential approval by 16 December 2021 which gave it a one day 28% up move but did not alter the larger down leg. It’s model deteriorated even though it has further potential for positive catalysts.</a:t>
            </a:r>
          </a:p>
        </p:txBody>
      </p:sp>
    </p:spTree>
    <p:extLst>
      <p:ext uri="{BB962C8B-B14F-4D97-AF65-F5344CB8AC3E}">
        <p14:creationId xmlns:p14="http://schemas.microsoft.com/office/powerpoint/2010/main" val="18632365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F007A80-91C1-4067-A05A-7292F9066815}"/>
              </a:ext>
            </a:extLst>
          </p:cNvPr>
          <p:cNvGrpSpPr/>
          <p:nvPr/>
        </p:nvGrpSpPr>
        <p:grpSpPr>
          <a:xfrm>
            <a:off x="805757" y="188301"/>
            <a:ext cx="10937323" cy="6481398"/>
            <a:chOff x="805757" y="188301"/>
            <a:chExt cx="10937323" cy="6481398"/>
          </a:xfrm>
        </p:grpSpPr>
        <p:pic>
          <p:nvPicPr>
            <p:cNvPr id="2" name="Picture 1">
              <a:extLst>
                <a:ext uri="{FF2B5EF4-FFF2-40B4-BE49-F238E27FC236}">
                  <a16:creationId xmlns:a16="http://schemas.microsoft.com/office/drawing/2014/main" id="{3AC7E8B2-0A2B-4EA9-B77D-4AB9A36B41D5}"/>
                </a:ext>
              </a:extLst>
            </p:cNvPr>
            <p:cNvPicPr>
              <a:picLocks noChangeAspect="1"/>
            </p:cNvPicPr>
            <p:nvPr/>
          </p:nvPicPr>
          <p:blipFill rotWithShape="1">
            <a:blip r:embed="rId2"/>
            <a:srcRect l="84830" t="28108" r="3520"/>
            <a:stretch/>
          </p:blipFill>
          <p:spPr>
            <a:xfrm>
              <a:off x="6096000" y="188301"/>
              <a:ext cx="3007336" cy="6481398"/>
            </a:xfrm>
            <a:prstGeom prst="rect">
              <a:avLst/>
            </a:prstGeom>
          </p:spPr>
        </p:pic>
        <p:sp>
          <p:nvSpPr>
            <p:cNvPr id="3" name="Callout: Line 2">
              <a:extLst>
                <a:ext uri="{FF2B5EF4-FFF2-40B4-BE49-F238E27FC236}">
                  <a16:creationId xmlns:a16="http://schemas.microsoft.com/office/drawing/2014/main" id="{958FB645-1C2D-4553-A091-0BC889684D22}"/>
                </a:ext>
              </a:extLst>
            </p:cNvPr>
            <p:cNvSpPr/>
            <p:nvPr/>
          </p:nvSpPr>
          <p:spPr>
            <a:xfrm>
              <a:off x="9103336" y="3804125"/>
              <a:ext cx="2639744" cy="1065320"/>
            </a:xfrm>
            <a:prstGeom prst="borderCallout1">
              <a:avLst>
                <a:gd name="adj1" fmla="val 37917"/>
                <a:gd name="adj2" fmla="val -1410"/>
                <a:gd name="adj3" fmla="val -42740"/>
                <a:gd name="adj4" fmla="val -51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Putting in a bottom turn on the 3mth purple oscillator</a:t>
              </a:r>
              <a:endParaRPr lang="en-ZA" dirty="0"/>
            </a:p>
          </p:txBody>
        </p:sp>
        <p:sp>
          <p:nvSpPr>
            <p:cNvPr id="8" name="Callout: Line 7">
              <a:extLst>
                <a:ext uri="{FF2B5EF4-FFF2-40B4-BE49-F238E27FC236}">
                  <a16:creationId xmlns:a16="http://schemas.microsoft.com/office/drawing/2014/main" id="{DC1CE17C-A9A1-42C9-BF77-74C10E8F896C}"/>
                </a:ext>
              </a:extLst>
            </p:cNvPr>
            <p:cNvSpPr/>
            <p:nvPr/>
          </p:nvSpPr>
          <p:spPr>
            <a:xfrm>
              <a:off x="9103336" y="5085564"/>
              <a:ext cx="2639744" cy="485304"/>
            </a:xfrm>
            <a:prstGeom prst="borderCallout1">
              <a:avLst>
                <a:gd name="adj1" fmla="val 37917"/>
                <a:gd name="adj2" fmla="val -1410"/>
                <a:gd name="adj3" fmla="val -61706"/>
                <a:gd name="adj4" fmla="val -501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Pink is the share price</a:t>
              </a:r>
              <a:endParaRPr lang="en-ZA" dirty="0"/>
            </a:p>
          </p:txBody>
        </p:sp>
        <p:sp>
          <p:nvSpPr>
            <p:cNvPr id="9" name="Callout: Line 8">
              <a:extLst>
                <a:ext uri="{FF2B5EF4-FFF2-40B4-BE49-F238E27FC236}">
                  <a16:creationId xmlns:a16="http://schemas.microsoft.com/office/drawing/2014/main" id="{C254FED8-55CF-4149-9840-AAAF59E91882}"/>
                </a:ext>
              </a:extLst>
            </p:cNvPr>
            <p:cNvSpPr/>
            <p:nvPr/>
          </p:nvSpPr>
          <p:spPr>
            <a:xfrm>
              <a:off x="9103336" y="2595837"/>
              <a:ext cx="2639744" cy="1065320"/>
            </a:xfrm>
            <a:prstGeom prst="borderCallout1">
              <a:avLst>
                <a:gd name="adj1" fmla="val 37917"/>
                <a:gd name="adj2" fmla="val -1410"/>
                <a:gd name="adj3" fmla="val -37641"/>
                <a:gd name="adj4" fmla="val -51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Orange is the 6mth oscillator and it is still going down</a:t>
              </a:r>
              <a:endParaRPr lang="en-ZA" dirty="0"/>
            </a:p>
          </p:txBody>
        </p:sp>
        <p:sp>
          <p:nvSpPr>
            <p:cNvPr id="11" name="Callout: Line 10">
              <a:extLst>
                <a:ext uri="{FF2B5EF4-FFF2-40B4-BE49-F238E27FC236}">
                  <a16:creationId xmlns:a16="http://schemas.microsoft.com/office/drawing/2014/main" id="{F4F1A6E9-B122-4E05-9F0D-A49B57AC11FA}"/>
                </a:ext>
              </a:extLst>
            </p:cNvPr>
            <p:cNvSpPr/>
            <p:nvPr/>
          </p:nvSpPr>
          <p:spPr>
            <a:xfrm>
              <a:off x="9103336" y="1428478"/>
              <a:ext cx="2639744" cy="1065320"/>
            </a:xfrm>
            <a:prstGeom prst="borderCallout1">
              <a:avLst>
                <a:gd name="adj1" fmla="val 37917"/>
                <a:gd name="adj2" fmla="val -1410"/>
                <a:gd name="adj3" fmla="val 47342"/>
                <a:gd name="adj4" fmla="val -521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Green is the 12mth oscillator and it is still going down</a:t>
              </a:r>
              <a:endParaRPr lang="en-ZA" dirty="0"/>
            </a:p>
          </p:txBody>
        </p:sp>
        <p:sp>
          <p:nvSpPr>
            <p:cNvPr id="12" name="Callout: Line 11">
              <a:extLst>
                <a:ext uri="{FF2B5EF4-FFF2-40B4-BE49-F238E27FC236}">
                  <a16:creationId xmlns:a16="http://schemas.microsoft.com/office/drawing/2014/main" id="{3320C91D-5BC9-47D5-9702-147B9AF2975F}"/>
                </a:ext>
              </a:extLst>
            </p:cNvPr>
            <p:cNvSpPr/>
            <p:nvPr/>
          </p:nvSpPr>
          <p:spPr>
            <a:xfrm>
              <a:off x="9103336" y="233852"/>
              <a:ext cx="2639744" cy="1065320"/>
            </a:xfrm>
            <a:prstGeom prst="borderCallout1">
              <a:avLst>
                <a:gd name="adj1" fmla="val 37917"/>
                <a:gd name="adj2" fmla="val -1410"/>
                <a:gd name="adj3" fmla="val 144224"/>
                <a:gd name="adj4" fmla="val -723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Light blue is the 15mth oscillator and it is still going down</a:t>
              </a:r>
              <a:endParaRPr lang="en-ZA" dirty="0"/>
            </a:p>
          </p:txBody>
        </p:sp>
        <p:sp>
          <p:nvSpPr>
            <p:cNvPr id="13" name="TextBox 12">
              <a:extLst>
                <a:ext uri="{FF2B5EF4-FFF2-40B4-BE49-F238E27FC236}">
                  <a16:creationId xmlns:a16="http://schemas.microsoft.com/office/drawing/2014/main" id="{D4581873-8324-49BD-8EBA-2B81988FFD9B}"/>
                </a:ext>
              </a:extLst>
            </p:cNvPr>
            <p:cNvSpPr txBox="1"/>
            <p:nvPr/>
          </p:nvSpPr>
          <p:spPr>
            <a:xfrm>
              <a:off x="805757" y="633743"/>
              <a:ext cx="4526733" cy="1323439"/>
            </a:xfrm>
            <a:prstGeom prst="rect">
              <a:avLst/>
            </a:prstGeom>
            <a:noFill/>
          </p:spPr>
          <p:txBody>
            <a:bodyPr wrap="square" rtlCol="0">
              <a:spAutoFit/>
            </a:bodyPr>
            <a:lstStyle/>
            <a:p>
              <a:r>
                <a:rPr lang="en-US" sz="4000" b="1" dirty="0"/>
                <a:t>Novavax model at around 26 Oct 2021</a:t>
              </a:r>
              <a:endParaRPr lang="en-ZA" sz="4000" b="1" dirty="0"/>
            </a:p>
          </p:txBody>
        </p:sp>
      </p:grpSp>
    </p:spTree>
    <p:extLst>
      <p:ext uri="{BB962C8B-B14F-4D97-AF65-F5344CB8AC3E}">
        <p14:creationId xmlns:p14="http://schemas.microsoft.com/office/powerpoint/2010/main" val="43048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654BF7-D880-4C0F-9819-EDE4E664ABA5}"/>
              </a:ext>
            </a:extLst>
          </p:cNvPr>
          <p:cNvGrpSpPr/>
          <p:nvPr/>
        </p:nvGrpSpPr>
        <p:grpSpPr>
          <a:xfrm>
            <a:off x="324415" y="715223"/>
            <a:ext cx="11218753" cy="5427554"/>
            <a:chOff x="324415" y="715223"/>
            <a:chExt cx="11218753" cy="5427554"/>
          </a:xfrm>
        </p:grpSpPr>
        <p:pic>
          <p:nvPicPr>
            <p:cNvPr id="2" name="Picture 1">
              <a:extLst>
                <a:ext uri="{FF2B5EF4-FFF2-40B4-BE49-F238E27FC236}">
                  <a16:creationId xmlns:a16="http://schemas.microsoft.com/office/drawing/2014/main" id="{64160167-5B67-488C-87DA-FD93757C7580}"/>
                </a:ext>
              </a:extLst>
            </p:cNvPr>
            <p:cNvPicPr>
              <a:picLocks noChangeAspect="1"/>
            </p:cNvPicPr>
            <p:nvPr/>
          </p:nvPicPr>
          <p:blipFill>
            <a:blip r:embed="rId2"/>
            <a:stretch>
              <a:fillRect/>
            </a:stretch>
          </p:blipFill>
          <p:spPr>
            <a:xfrm>
              <a:off x="1709548" y="1456773"/>
              <a:ext cx="8772904" cy="3944454"/>
            </a:xfrm>
            <a:prstGeom prst="rect">
              <a:avLst/>
            </a:prstGeom>
          </p:spPr>
        </p:pic>
        <p:sp>
          <p:nvSpPr>
            <p:cNvPr id="5" name="TextBox 4">
              <a:extLst>
                <a:ext uri="{FF2B5EF4-FFF2-40B4-BE49-F238E27FC236}">
                  <a16:creationId xmlns:a16="http://schemas.microsoft.com/office/drawing/2014/main" id="{869A21B7-0B0F-4E3A-B254-AB05C036395E}"/>
                </a:ext>
              </a:extLst>
            </p:cNvPr>
            <p:cNvSpPr txBox="1"/>
            <p:nvPr/>
          </p:nvSpPr>
          <p:spPr>
            <a:xfrm>
              <a:off x="1944986" y="715223"/>
              <a:ext cx="4725909" cy="646331"/>
            </a:xfrm>
            <a:prstGeom prst="rect">
              <a:avLst/>
            </a:prstGeom>
            <a:noFill/>
          </p:spPr>
          <p:txBody>
            <a:bodyPr wrap="square" rtlCol="0">
              <a:spAutoFit/>
            </a:bodyPr>
            <a:lstStyle/>
            <a:p>
              <a:r>
                <a:rPr lang="en-US" dirty="0"/>
                <a:t>Oscillator topping = risk of a market leg DOWN</a:t>
              </a:r>
            </a:p>
            <a:p>
              <a:r>
                <a:rPr lang="en-US" dirty="0"/>
                <a:t>The more oscillators align the better the setup.</a:t>
              </a:r>
            </a:p>
          </p:txBody>
        </p:sp>
        <p:sp>
          <p:nvSpPr>
            <p:cNvPr id="6" name="TextBox 5">
              <a:extLst>
                <a:ext uri="{FF2B5EF4-FFF2-40B4-BE49-F238E27FC236}">
                  <a16:creationId xmlns:a16="http://schemas.microsoft.com/office/drawing/2014/main" id="{640FE9EF-ED6E-4988-AF2F-5B27FB0D9563}"/>
                </a:ext>
              </a:extLst>
            </p:cNvPr>
            <p:cNvSpPr txBox="1"/>
            <p:nvPr/>
          </p:nvSpPr>
          <p:spPr>
            <a:xfrm>
              <a:off x="324415" y="5496446"/>
              <a:ext cx="4725909" cy="646331"/>
            </a:xfrm>
            <a:prstGeom prst="rect">
              <a:avLst/>
            </a:prstGeom>
            <a:noFill/>
          </p:spPr>
          <p:txBody>
            <a:bodyPr wrap="square" rtlCol="0">
              <a:spAutoFit/>
            </a:bodyPr>
            <a:lstStyle/>
            <a:p>
              <a:r>
                <a:rPr lang="en-US" dirty="0"/>
                <a:t>Oscillator bottoming = risk of a market leg UP</a:t>
              </a:r>
            </a:p>
            <a:p>
              <a:r>
                <a:rPr lang="en-US" dirty="0"/>
                <a:t>The more oscillators up the better the setup</a:t>
              </a:r>
            </a:p>
          </p:txBody>
        </p:sp>
        <p:sp>
          <p:nvSpPr>
            <p:cNvPr id="3" name="TextBox 2">
              <a:extLst>
                <a:ext uri="{FF2B5EF4-FFF2-40B4-BE49-F238E27FC236}">
                  <a16:creationId xmlns:a16="http://schemas.microsoft.com/office/drawing/2014/main" id="{80C7A6A4-B7BD-4C0E-94F0-2398768BC48B}"/>
                </a:ext>
              </a:extLst>
            </p:cNvPr>
            <p:cNvSpPr txBox="1"/>
            <p:nvPr/>
          </p:nvSpPr>
          <p:spPr>
            <a:xfrm>
              <a:off x="7912729" y="851026"/>
              <a:ext cx="3630439" cy="1323439"/>
            </a:xfrm>
            <a:prstGeom prst="rect">
              <a:avLst/>
            </a:prstGeom>
            <a:noFill/>
          </p:spPr>
          <p:txBody>
            <a:bodyPr wrap="square" rtlCol="0">
              <a:spAutoFit/>
            </a:bodyPr>
            <a:lstStyle/>
            <a:p>
              <a:r>
                <a:rPr lang="en-US" sz="2000" b="1" dirty="0"/>
                <a:t>The inherent logic is that one wants to buy inside a longer-term trend and sell when that trend no longer applies.</a:t>
              </a:r>
              <a:endParaRPr lang="en-ZA" sz="2000" b="1" dirty="0"/>
            </a:p>
          </p:txBody>
        </p:sp>
        <p:cxnSp>
          <p:nvCxnSpPr>
            <p:cNvPr id="7" name="Straight Arrow Connector 6">
              <a:extLst>
                <a:ext uri="{FF2B5EF4-FFF2-40B4-BE49-F238E27FC236}">
                  <a16:creationId xmlns:a16="http://schemas.microsoft.com/office/drawing/2014/main" id="{752F7776-BA08-44CC-A7B3-F9CFC629066E}"/>
                </a:ext>
              </a:extLst>
            </p:cNvPr>
            <p:cNvCxnSpPr/>
            <p:nvPr/>
          </p:nvCxnSpPr>
          <p:spPr>
            <a:xfrm flipH="1">
              <a:off x="4798337" y="1765426"/>
              <a:ext cx="3051017" cy="1663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117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8F9EBAC4-1629-471F-90B2-6937D7AE0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479" y="1835688"/>
            <a:ext cx="87725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E50CE84-B783-4D95-9C7B-2B4B72C74C1B}"/>
              </a:ext>
            </a:extLst>
          </p:cNvPr>
          <p:cNvSpPr txBox="1"/>
          <p:nvPr/>
        </p:nvSpPr>
        <p:spPr>
          <a:xfrm>
            <a:off x="1287624" y="419878"/>
            <a:ext cx="5131837" cy="369332"/>
          </a:xfrm>
          <a:prstGeom prst="rect">
            <a:avLst/>
          </a:prstGeom>
          <a:noFill/>
        </p:spPr>
        <p:txBody>
          <a:bodyPr wrap="square" rtlCol="0">
            <a:spAutoFit/>
          </a:bodyPr>
          <a:lstStyle/>
          <a:p>
            <a:r>
              <a:rPr lang="en-US" dirty="0"/>
              <a:t>Ideal situation: All the oscillators align in an up move</a:t>
            </a:r>
            <a:endParaRPr lang="en-ZA" dirty="0"/>
          </a:p>
        </p:txBody>
      </p:sp>
      <p:cxnSp>
        <p:nvCxnSpPr>
          <p:cNvPr id="4" name="Straight Arrow Connector 3">
            <a:extLst>
              <a:ext uri="{FF2B5EF4-FFF2-40B4-BE49-F238E27FC236}">
                <a16:creationId xmlns:a16="http://schemas.microsoft.com/office/drawing/2014/main" id="{6D58588C-3355-40F4-89B8-D9E950EBF68C}"/>
              </a:ext>
            </a:extLst>
          </p:cNvPr>
          <p:cNvCxnSpPr>
            <a:cxnSpLocks/>
          </p:cNvCxnSpPr>
          <p:nvPr/>
        </p:nvCxnSpPr>
        <p:spPr>
          <a:xfrm>
            <a:off x="1457608" y="905347"/>
            <a:ext cx="333870" cy="420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0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ED1720-5A7C-43FB-807F-F094E730314F}"/>
              </a:ext>
            </a:extLst>
          </p:cNvPr>
          <p:cNvGrpSpPr/>
          <p:nvPr/>
        </p:nvGrpSpPr>
        <p:grpSpPr>
          <a:xfrm>
            <a:off x="1287624" y="419878"/>
            <a:ext cx="9992994" cy="6034670"/>
            <a:chOff x="1287624" y="419878"/>
            <a:chExt cx="9992994" cy="6034670"/>
          </a:xfrm>
        </p:grpSpPr>
        <p:pic>
          <p:nvPicPr>
            <p:cNvPr id="2050" name="Picture 2">
              <a:extLst>
                <a:ext uri="{FF2B5EF4-FFF2-40B4-BE49-F238E27FC236}">
                  <a16:creationId xmlns:a16="http://schemas.microsoft.com/office/drawing/2014/main" id="{4566E3BB-17FF-4E42-AAE0-DCC1C3B95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807" y="1311048"/>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2FA4080-0807-4838-9609-DE3EADA1677B}"/>
                </a:ext>
              </a:extLst>
            </p:cNvPr>
            <p:cNvSpPr txBox="1"/>
            <p:nvPr/>
          </p:nvSpPr>
          <p:spPr>
            <a:xfrm>
              <a:off x="1287624" y="419878"/>
              <a:ext cx="9992994" cy="923330"/>
            </a:xfrm>
            <a:prstGeom prst="rect">
              <a:avLst/>
            </a:prstGeom>
            <a:noFill/>
          </p:spPr>
          <p:txBody>
            <a:bodyPr wrap="square" rtlCol="0">
              <a:spAutoFit/>
            </a:bodyPr>
            <a:lstStyle/>
            <a:p>
              <a:r>
                <a:rPr lang="en-US" dirty="0"/>
                <a:t>Not so ideal situation: The </a:t>
              </a:r>
              <a:r>
                <a:rPr lang="en-US" b="1" u="sng" dirty="0"/>
                <a:t>short oscillators </a:t>
              </a:r>
              <a:r>
                <a:rPr lang="en-US" dirty="0"/>
                <a:t>align in an up move before the </a:t>
              </a:r>
              <a:r>
                <a:rPr lang="en-US" b="1" u="sng" dirty="0"/>
                <a:t>long oscillators </a:t>
              </a:r>
              <a:r>
                <a:rPr lang="en-US" dirty="0"/>
                <a:t>and indicate the possibility of another leg down before all oscillators are in alignment as the long oscillators are still in the down phase.</a:t>
              </a:r>
              <a:endParaRPr lang="en-ZA" dirty="0"/>
            </a:p>
          </p:txBody>
        </p:sp>
        <p:cxnSp>
          <p:nvCxnSpPr>
            <p:cNvPr id="4" name="Straight Arrow Connector 3">
              <a:extLst>
                <a:ext uri="{FF2B5EF4-FFF2-40B4-BE49-F238E27FC236}">
                  <a16:creationId xmlns:a16="http://schemas.microsoft.com/office/drawing/2014/main" id="{5AAE36CB-3A66-4892-83B9-ED1A717A702F}"/>
                </a:ext>
              </a:extLst>
            </p:cNvPr>
            <p:cNvCxnSpPr>
              <a:cxnSpLocks/>
            </p:cNvCxnSpPr>
            <p:nvPr/>
          </p:nvCxnSpPr>
          <p:spPr>
            <a:xfrm>
              <a:off x="4055952" y="769545"/>
              <a:ext cx="126749" cy="4037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5A6B19A-A448-4920-BAA3-1DFBA2BF7397}"/>
                </a:ext>
              </a:extLst>
            </p:cNvPr>
            <p:cNvCxnSpPr>
              <a:cxnSpLocks/>
            </p:cNvCxnSpPr>
            <p:nvPr/>
          </p:nvCxnSpPr>
          <p:spPr>
            <a:xfrm flipH="1">
              <a:off x="6898741" y="769545"/>
              <a:ext cx="1620570" cy="3141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548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5E2C3B-423F-4B32-8EDC-576AD1842BBF}"/>
              </a:ext>
            </a:extLst>
          </p:cNvPr>
          <p:cNvSpPr txBox="1"/>
          <p:nvPr/>
        </p:nvSpPr>
        <p:spPr>
          <a:xfrm>
            <a:off x="569167" y="373224"/>
            <a:ext cx="10972800" cy="615553"/>
          </a:xfrm>
          <a:prstGeom prst="rect">
            <a:avLst/>
          </a:prstGeom>
          <a:noFill/>
        </p:spPr>
        <p:txBody>
          <a:bodyPr wrap="square" rtlCol="0">
            <a:spAutoFit/>
          </a:bodyPr>
          <a:lstStyle/>
          <a:p>
            <a:pPr algn="ctr"/>
            <a:r>
              <a:rPr lang="en-US" b="1" dirty="0"/>
              <a:t>The Novavax full historical model to 14 December 2021</a:t>
            </a:r>
          </a:p>
          <a:p>
            <a:pPr algn="ctr"/>
            <a:r>
              <a:rPr lang="en-US" sz="1600" i="1" dirty="0"/>
              <a:t>The price in pink is read off the left primary axes and the oscillators are read off the right secondary axes (oscillating around “0”)</a:t>
            </a:r>
            <a:endParaRPr lang="en-ZA" sz="1600" i="1" dirty="0"/>
          </a:p>
        </p:txBody>
      </p:sp>
      <p:pic>
        <p:nvPicPr>
          <p:cNvPr id="3" name="Picture 2">
            <a:extLst>
              <a:ext uri="{FF2B5EF4-FFF2-40B4-BE49-F238E27FC236}">
                <a16:creationId xmlns:a16="http://schemas.microsoft.com/office/drawing/2014/main" id="{99947299-CF8E-4B66-A192-E02CC3B1142E}"/>
              </a:ext>
            </a:extLst>
          </p:cNvPr>
          <p:cNvPicPr>
            <a:picLocks noChangeAspect="1"/>
          </p:cNvPicPr>
          <p:nvPr/>
        </p:nvPicPr>
        <p:blipFill>
          <a:blip r:embed="rId2"/>
          <a:stretch>
            <a:fillRect/>
          </a:stretch>
        </p:blipFill>
        <p:spPr>
          <a:xfrm>
            <a:off x="0" y="1299879"/>
            <a:ext cx="12192000" cy="4258242"/>
          </a:xfrm>
          <a:prstGeom prst="rect">
            <a:avLst/>
          </a:prstGeom>
        </p:spPr>
      </p:pic>
    </p:spTree>
    <p:extLst>
      <p:ext uri="{BB962C8B-B14F-4D97-AF65-F5344CB8AC3E}">
        <p14:creationId xmlns:p14="http://schemas.microsoft.com/office/powerpoint/2010/main" val="389629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6990E6-51AE-481A-89D8-E48EE1B5FE5C}"/>
              </a:ext>
            </a:extLst>
          </p:cNvPr>
          <p:cNvPicPr>
            <a:picLocks noChangeAspect="1"/>
          </p:cNvPicPr>
          <p:nvPr/>
        </p:nvPicPr>
        <p:blipFill rotWithShape="1">
          <a:blip r:embed="rId2"/>
          <a:srcRect l="89035"/>
          <a:stretch/>
        </p:blipFill>
        <p:spPr>
          <a:xfrm>
            <a:off x="4463358" y="319029"/>
            <a:ext cx="2879002" cy="6377232"/>
          </a:xfrm>
          <a:prstGeom prst="rect">
            <a:avLst/>
          </a:prstGeom>
        </p:spPr>
      </p:pic>
      <p:grpSp>
        <p:nvGrpSpPr>
          <p:cNvPr id="2" name="Group 1">
            <a:extLst>
              <a:ext uri="{FF2B5EF4-FFF2-40B4-BE49-F238E27FC236}">
                <a16:creationId xmlns:a16="http://schemas.microsoft.com/office/drawing/2014/main" id="{61E2C845-C5A4-4623-81A3-D015C0C37827}"/>
              </a:ext>
            </a:extLst>
          </p:cNvPr>
          <p:cNvGrpSpPr/>
          <p:nvPr/>
        </p:nvGrpSpPr>
        <p:grpSpPr>
          <a:xfrm>
            <a:off x="448920" y="233852"/>
            <a:ext cx="11294160" cy="5595805"/>
            <a:chOff x="448920" y="233852"/>
            <a:chExt cx="11294160" cy="5595805"/>
          </a:xfrm>
        </p:grpSpPr>
        <p:sp>
          <p:nvSpPr>
            <p:cNvPr id="4" name="Callout: Line 3">
              <a:extLst>
                <a:ext uri="{FF2B5EF4-FFF2-40B4-BE49-F238E27FC236}">
                  <a16:creationId xmlns:a16="http://schemas.microsoft.com/office/drawing/2014/main" id="{2E3C55A6-E3DA-4445-8F7E-0953DF442BBF}"/>
                </a:ext>
              </a:extLst>
            </p:cNvPr>
            <p:cNvSpPr/>
            <p:nvPr/>
          </p:nvSpPr>
          <p:spPr>
            <a:xfrm>
              <a:off x="9103336" y="3804125"/>
              <a:ext cx="2639744" cy="1065320"/>
            </a:xfrm>
            <a:prstGeom prst="borderCallout1">
              <a:avLst>
                <a:gd name="adj1" fmla="val 37917"/>
                <a:gd name="adj2" fmla="val -1410"/>
                <a:gd name="adj3" fmla="val -78433"/>
                <a:gd name="adj4" fmla="val -99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Putting in an extended top turn on the 3mth purple oscillator</a:t>
              </a:r>
              <a:endParaRPr lang="en-ZA" dirty="0"/>
            </a:p>
          </p:txBody>
        </p:sp>
        <p:sp>
          <p:nvSpPr>
            <p:cNvPr id="5" name="Callout: Line 4">
              <a:extLst>
                <a:ext uri="{FF2B5EF4-FFF2-40B4-BE49-F238E27FC236}">
                  <a16:creationId xmlns:a16="http://schemas.microsoft.com/office/drawing/2014/main" id="{AF0E3500-008E-4699-AF0E-16476517F2B3}"/>
                </a:ext>
              </a:extLst>
            </p:cNvPr>
            <p:cNvSpPr/>
            <p:nvPr/>
          </p:nvSpPr>
          <p:spPr>
            <a:xfrm>
              <a:off x="9103336" y="5085564"/>
              <a:ext cx="2639744" cy="485304"/>
            </a:xfrm>
            <a:prstGeom prst="borderCallout1">
              <a:avLst>
                <a:gd name="adj1" fmla="val 37917"/>
                <a:gd name="adj2" fmla="val -1410"/>
                <a:gd name="adj3" fmla="val -3875"/>
                <a:gd name="adj4" fmla="val -102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Pink is the share price</a:t>
              </a:r>
              <a:endParaRPr lang="en-ZA" dirty="0"/>
            </a:p>
          </p:txBody>
        </p:sp>
        <p:sp>
          <p:nvSpPr>
            <p:cNvPr id="6" name="Callout: Line 5">
              <a:extLst>
                <a:ext uri="{FF2B5EF4-FFF2-40B4-BE49-F238E27FC236}">
                  <a16:creationId xmlns:a16="http://schemas.microsoft.com/office/drawing/2014/main" id="{B3AEFF36-7008-489F-908C-2AB1028CD760}"/>
                </a:ext>
              </a:extLst>
            </p:cNvPr>
            <p:cNvSpPr/>
            <p:nvPr/>
          </p:nvSpPr>
          <p:spPr>
            <a:xfrm>
              <a:off x="9103336" y="2595837"/>
              <a:ext cx="2639744" cy="1065320"/>
            </a:xfrm>
            <a:prstGeom prst="borderCallout1">
              <a:avLst>
                <a:gd name="adj1" fmla="val 37917"/>
                <a:gd name="adj2" fmla="val -1410"/>
                <a:gd name="adj3" fmla="val 100032"/>
                <a:gd name="adj4" fmla="val -101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Orange is the 6mth oscillator and it is doing a yo-yo up and down</a:t>
              </a:r>
              <a:endParaRPr lang="en-ZA" dirty="0"/>
            </a:p>
          </p:txBody>
        </p:sp>
        <p:sp>
          <p:nvSpPr>
            <p:cNvPr id="7" name="Callout: Line 6">
              <a:extLst>
                <a:ext uri="{FF2B5EF4-FFF2-40B4-BE49-F238E27FC236}">
                  <a16:creationId xmlns:a16="http://schemas.microsoft.com/office/drawing/2014/main" id="{AECE4D5F-4841-415C-98E0-2C08D7660160}"/>
                </a:ext>
              </a:extLst>
            </p:cNvPr>
            <p:cNvSpPr/>
            <p:nvPr/>
          </p:nvSpPr>
          <p:spPr>
            <a:xfrm>
              <a:off x="9103336" y="1428478"/>
              <a:ext cx="2639744" cy="1065320"/>
            </a:xfrm>
            <a:prstGeom prst="borderCallout1">
              <a:avLst>
                <a:gd name="adj1" fmla="val 37917"/>
                <a:gd name="adj2" fmla="val -1410"/>
                <a:gd name="adj3" fmla="val 196913"/>
                <a:gd name="adj4" fmla="val -100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Green is the 12mth oscillator and it is still going down</a:t>
              </a:r>
              <a:endParaRPr lang="en-ZA" dirty="0"/>
            </a:p>
          </p:txBody>
        </p:sp>
        <p:sp>
          <p:nvSpPr>
            <p:cNvPr id="8" name="Callout: Line 7">
              <a:extLst>
                <a:ext uri="{FF2B5EF4-FFF2-40B4-BE49-F238E27FC236}">
                  <a16:creationId xmlns:a16="http://schemas.microsoft.com/office/drawing/2014/main" id="{C92581E6-4B41-4CCB-95C1-C97A72666CD4}"/>
                </a:ext>
              </a:extLst>
            </p:cNvPr>
            <p:cNvSpPr/>
            <p:nvPr/>
          </p:nvSpPr>
          <p:spPr>
            <a:xfrm>
              <a:off x="9103336" y="233852"/>
              <a:ext cx="2639744" cy="1065320"/>
            </a:xfrm>
            <a:prstGeom prst="borderCallout1">
              <a:avLst>
                <a:gd name="adj1" fmla="val 37917"/>
                <a:gd name="adj2" fmla="val -1410"/>
                <a:gd name="adj3" fmla="val 292946"/>
                <a:gd name="adj4" fmla="val -100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Light blue is the 15mth oscillator and it also went up a little bit but is going down again</a:t>
              </a:r>
              <a:endParaRPr lang="en-ZA" dirty="0"/>
            </a:p>
          </p:txBody>
        </p:sp>
        <p:sp>
          <p:nvSpPr>
            <p:cNvPr id="9" name="TextBox 8">
              <a:extLst>
                <a:ext uri="{FF2B5EF4-FFF2-40B4-BE49-F238E27FC236}">
                  <a16:creationId xmlns:a16="http://schemas.microsoft.com/office/drawing/2014/main" id="{E375A2D2-35E6-49DA-9C7D-927052F34ECC}"/>
                </a:ext>
              </a:extLst>
            </p:cNvPr>
            <p:cNvSpPr txBox="1"/>
            <p:nvPr/>
          </p:nvSpPr>
          <p:spPr>
            <a:xfrm>
              <a:off x="448920" y="751344"/>
              <a:ext cx="2987644" cy="5078313"/>
            </a:xfrm>
            <a:prstGeom prst="rect">
              <a:avLst/>
            </a:prstGeom>
            <a:noFill/>
          </p:spPr>
          <p:txBody>
            <a:bodyPr wrap="square" rtlCol="0">
              <a:spAutoFit/>
            </a:bodyPr>
            <a:lstStyle/>
            <a:p>
              <a:r>
                <a:rPr lang="en-US" u="sng" dirty="0"/>
                <a:t>The interpretation of the model as at 9 Dec 2021. </a:t>
              </a:r>
            </a:p>
            <a:p>
              <a:r>
                <a:rPr lang="en-US" dirty="0"/>
                <a:t>News of an EMA approval pushed the share price up by 28% on 7 Dec but the short leg down is still in play. See how the up move in the short oscillators happened while the long oscillators were still going down for a weak setup as explained above.</a:t>
              </a:r>
            </a:p>
            <a:p>
              <a:endParaRPr lang="en-US" dirty="0"/>
            </a:p>
            <a:p>
              <a:r>
                <a:rPr lang="en-US" b="1" dirty="0">
                  <a:solidFill>
                    <a:srgbClr val="FF0000"/>
                  </a:solidFill>
                </a:rPr>
                <a:t>NOTE: The model cannot predict the effect of an unknown event such as an EMA approval which may make a sharp bottom turn or move against the trend.</a:t>
              </a:r>
              <a:endParaRPr lang="en-ZA" b="1" dirty="0">
                <a:solidFill>
                  <a:srgbClr val="FF0000"/>
                </a:solidFill>
              </a:endParaRPr>
            </a:p>
          </p:txBody>
        </p:sp>
      </p:grpSp>
    </p:spTree>
    <p:extLst>
      <p:ext uri="{BB962C8B-B14F-4D97-AF65-F5344CB8AC3E}">
        <p14:creationId xmlns:p14="http://schemas.microsoft.com/office/powerpoint/2010/main" val="102784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781BCC-AF71-466C-878B-6A45BDE733CD}"/>
              </a:ext>
            </a:extLst>
          </p:cNvPr>
          <p:cNvPicPr>
            <a:picLocks noChangeAspect="1"/>
          </p:cNvPicPr>
          <p:nvPr/>
        </p:nvPicPr>
        <p:blipFill rotWithShape="1">
          <a:blip r:embed="rId2"/>
          <a:srcRect l="88240"/>
          <a:stretch/>
        </p:blipFill>
        <p:spPr>
          <a:xfrm>
            <a:off x="4602178" y="161198"/>
            <a:ext cx="2987644" cy="6696802"/>
          </a:xfrm>
          <a:prstGeom prst="rect">
            <a:avLst/>
          </a:prstGeom>
        </p:spPr>
      </p:pic>
      <p:grpSp>
        <p:nvGrpSpPr>
          <p:cNvPr id="2" name="Group 1">
            <a:extLst>
              <a:ext uri="{FF2B5EF4-FFF2-40B4-BE49-F238E27FC236}">
                <a16:creationId xmlns:a16="http://schemas.microsoft.com/office/drawing/2014/main" id="{61E2C845-C5A4-4623-81A3-D015C0C37827}"/>
              </a:ext>
            </a:extLst>
          </p:cNvPr>
          <p:cNvGrpSpPr/>
          <p:nvPr/>
        </p:nvGrpSpPr>
        <p:grpSpPr>
          <a:xfrm>
            <a:off x="448919" y="233852"/>
            <a:ext cx="11294161" cy="5648596"/>
            <a:chOff x="448919" y="233852"/>
            <a:chExt cx="11294161" cy="5648596"/>
          </a:xfrm>
        </p:grpSpPr>
        <p:sp>
          <p:nvSpPr>
            <p:cNvPr id="4" name="Callout: Line 3">
              <a:extLst>
                <a:ext uri="{FF2B5EF4-FFF2-40B4-BE49-F238E27FC236}">
                  <a16:creationId xmlns:a16="http://schemas.microsoft.com/office/drawing/2014/main" id="{2E3C55A6-E3DA-4445-8F7E-0953DF442BBF}"/>
                </a:ext>
              </a:extLst>
            </p:cNvPr>
            <p:cNvSpPr/>
            <p:nvPr/>
          </p:nvSpPr>
          <p:spPr>
            <a:xfrm>
              <a:off x="9103336" y="4216152"/>
              <a:ext cx="2639744" cy="1065320"/>
            </a:xfrm>
            <a:prstGeom prst="borderCallout1">
              <a:avLst>
                <a:gd name="adj1" fmla="val 37917"/>
                <a:gd name="adj2" fmla="val -1410"/>
                <a:gd name="adj3" fmla="val -117951"/>
                <a:gd name="adj4" fmla="val -88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Made a top turn on the 3mth purple oscillator</a:t>
              </a:r>
              <a:endParaRPr lang="en-ZA" dirty="0"/>
            </a:p>
          </p:txBody>
        </p:sp>
        <p:sp>
          <p:nvSpPr>
            <p:cNvPr id="5" name="Callout: Line 4">
              <a:extLst>
                <a:ext uri="{FF2B5EF4-FFF2-40B4-BE49-F238E27FC236}">
                  <a16:creationId xmlns:a16="http://schemas.microsoft.com/office/drawing/2014/main" id="{AF0E3500-008E-4699-AF0E-16476517F2B3}"/>
                </a:ext>
              </a:extLst>
            </p:cNvPr>
            <p:cNvSpPr/>
            <p:nvPr/>
          </p:nvSpPr>
          <p:spPr>
            <a:xfrm>
              <a:off x="9103336" y="5397144"/>
              <a:ext cx="2639744" cy="485304"/>
            </a:xfrm>
            <a:prstGeom prst="borderCallout1">
              <a:avLst>
                <a:gd name="adj1" fmla="val 37917"/>
                <a:gd name="adj2" fmla="val -1410"/>
                <a:gd name="adj3" fmla="val -31477"/>
                <a:gd name="adj4" fmla="val -88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Pink is the share price</a:t>
              </a:r>
              <a:endParaRPr lang="en-ZA" dirty="0"/>
            </a:p>
          </p:txBody>
        </p:sp>
        <p:sp>
          <p:nvSpPr>
            <p:cNvPr id="6" name="Callout: Line 5">
              <a:extLst>
                <a:ext uri="{FF2B5EF4-FFF2-40B4-BE49-F238E27FC236}">
                  <a16:creationId xmlns:a16="http://schemas.microsoft.com/office/drawing/2014/main" id="{B3AEFF36-7008-489F-908C-2AB1028CD760}"/>
                </a:ext>
              </a:extLst>
            </p:cNvPr>
            <p:cNvSpPr/>
            <p:nvPr/>
          </p:nvSpPr>
          <p:spPr>
            <a:xfrm>
              <a:off x="9103336" y="2595836"/>
              <a:ext cx="2639744" cy="1504644"/>
            </a:xfrm>
            <a:prstGeom prst="borderCallout1">
              <a:avLst>
                <a:gd name="adj1" fmla="val 37917"/>
                <a:gd name="adj2" fmla="val -1410"/>
                <a:gd name="adj3" fmla="val 69520"/>
                <a:gd name="adj4" fmla="val -8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Orange is the 6mth oscillator and it is still holding on to a weak up move but losing momentum</a:t>
              </a:r>
              <a:endParaRPr lang="en-ZA" dirty="0"/>
            </a:p>
          </p:txBody>
        </p:sp>
        <p:sp>
          <p:nvSpPr>
            <p:cNvPr id="7" name="Callout: Line 6">
              <a:extLst>
                <a:ext uri="{FF2B5EF4-FFF2-40B4-BE49-F238E27FC236}">
                  <a16:creationId xmlns:a16="http://schemas.microsoft.com/office/drawing/2014/main" id="{AECE4D5F-4841-415C-98E0-2C08D7660160}"/>
                </a:ext>
              </a:extLst>
            </p:cNvPr>
            <p:cNvSpPr/>
            <p:nvPr/>
          </p:nvSpPr>
          <p:spPr>
            <a:xfrm>
              <a:off x="9103336" y="1414844"/>
              <a:ext cx="2639744" cy="1065320"/>
            </a:xfrm>
            <a:prstGeom prst="borderCallout1">
              <a:avLst>
                <a:gd name="adj1" fmla="val 37917"/>
                <a:gd name="adj2" fmla="val -1410"/>
                <a:gd name="adj3" fmla="val 198951"/>
                <a:gd name="adj4" fmla="val -90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Green is the 12mth oscillator and it is still going down</a:t>
              </a:r>
              <a:endParaRPr lang="en-ZA" dirty="0"/>
            </a:p>
          </p:txBody>
        </p:sp>
        <p:sp>
          <p:nvSpPr>
            <p:cNvPr id="8" name="Callout: Line 7">
              <a:extLst>
                <a:ext uri="{FF2B5EF4-FFF2-40B4-BE49-F238E27FC236}">
                  <a16:creationId xmlns:a16="http://schemas.microsoft.com/office/drawing/2014/main" id="{C92581E6-4B41-4CCB-95C1-C97A72666CD4}"/>
                </a:ext>
              </a:extLst>
            </p:cNvPr>
            <p:cNvSpPr/>
            <p:nvPr/>
          </p:nvSpPr>
          <p:spPr>
            <a:xfrm>
              <a:off x="9103336" y="233852"/>
              <a:ext cx="2639744" cy="1065320"/>
            </a:xfrm>
            <a:prstGeom prst="borderCallout1">
              <a:avLst>
                <a:gd name="adj1" fmla="val 37917"/>
                <a:gd name="adj2" fmla="val -1410"/>
                <a:gd name="adj3" fmla="val 292148"/>
                <a:gd name="adj4" fmla="val -89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Light blue is the 15mth oscillator and it is still going down</a:t>
              </a:r>
              <a:endParaRPr lang="en-ZA" dirty="0"/>
            </a:p>
          </p:txBody>
        </p:sp>
        <p:sp>
          <p:nvSpPr>
            <p:cNvPr id="9" name="TextBox 8">
              <a:extLst>
                <a:ext uri="{FF2B5EF4-FFF2-40B4-BE49-F238E27FC236}">
                  <a16:creationId xmlns:a16="http://schemas.microsoft.com/office/drawing/2014/main" id="{E375A2D2-35E6-49DA-9C7D-927052F34ECC}"/>
                </a:ext>
              </a:extLst>
            </p:cNvPr>
            <p:cNvSpPr txBox="1"/>
            <p:nvPr/>
          </p:nvSpPr>
          <p:spPr>
            <a:xfrm>
              <a:off x="448919" y="751344"/>
              <a:ext cx="3078051" cy="4801314"/>
            </a:xfrm>
            <a:prstGeom prst="rect">
              <a:avLst/>
            </a:prstGeom>
            <a:noFill/>
          </p:spPr>
          <p:txBody>
            <a:bodyPr wrap="square" rtlCol="0">
              <a:spAutoFit/>
            </a:bodyPr>
            <a:lstStyle/>
            <a:p>
              <a:r>
                <a:rPr lang="en-US" u="sng" dirty="0"/>
                <a:t>The interpretation of the model as at 14 Dec 2021. </a:t>
              </a:r>
            </a:p>
            <a:p>
              <a:r>
                <a:rPr lang="en-US" dirty="0"/>
                <a:t>The down leg is still underway. The 3mth oscillator made a top turn and the 6mth oscillator is losing momentum. The weakening in short oscillators for Novavax in spite of potential positive catalysts is an additional negative.</a:t>
              </a:r>
            </a:p>
            <a:p>
              <a:endParaRPr lang="en-US" dirty="0"/>
            </a:p>
            <a:p>
              <a:r>
                <a:rPr lang="en-US" b="1" dirty="0">
                  <a:solidFill>
                    <a:srgbClr val="FF0000"/>
                  </a:solidFill>
                </a:rPr>
                <a:t>NOTE: The model cannot predict the effect of an unknown event such as an EMA approval which may make a sharp bottom turn or move against the trend.</a:t>
              </a:r>
              <a:endParaRPr lang="en-ZA" b="1" dirty="0">
                <a:solidFill>
                  <a:srgbClr val="FF0000"/>
                </a:solidFill>
              </a:endParaRPr>
            </a:p>
          </p:txBody>
        </p:sp>
      </p:grpSp>
    </p:spTree>
    <p:extLst>
      <p:ext uri="{BB962C8B-B14F-4D97-AF65-F5344CB8AC3E}">
        <p14:creationId xmlns:p14="http://schemas.microsoft.com/office/powerpoint/2010/main" val="364103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5" name="Freeform: Shape 14">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85727C-0021-4515-8D7F-259BCB55CC04}"/>
              </a:ext>
            </a:extLst>
          </p:cNvPr>
          <p:cNvSpPr txBox="1"/>
          <p:nvPr/>
        </p:nvSpPr>
        <p:spPr>
          <a:xfrm>
            <a:off x="7969988" y="1054359"/>
            <a:ext cx="3410309" cy="3844800"/>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600" dirty="0">
                <a:solidFill>
                  <a:schemeClr val="tx1">
                    <a:alpha val="60000"/>
                  </a:schemeClr>
                </a:solidFill>
              </a:rPr>
              <a:t>These are the Novavax model’s calibrated signaling. It will only give a buy signal if oscillators are suitably aligned. All models are LONG models, and the sell signal is not calibrated. These are the results of the trading days from 28 October 2021 (BUL=BULLISH), read from top to bottom where the last line is 14 Dec 2021. The oscillators are from left to right. The white one is the 1mth oscillator which is not in the chart as it can make a lot of noise. The model will generate a BUY signal if the oscillators as calibrated are in a suitably strong alignment. The Novavax model is deteriorating, losing the 3mth oscillator to “bearish”. More downside risk.</a:t>
            </a:r>
          </a:p>
        </p:txBody>
      </p:sp>
      <p:pic>
        <p:nvPicPr>
          <p:cNvPr id="3" name="Picture 2">
            <a:extLst>
              <a:ext uri="{FF2B5EF4-FFF2-40B4-BE49-F238E27FC236}">
                <a16:creationId xmlns:a16="http://schemas.microsoft.com/office/drawing/2014/main" id="{952B489F-78A4-41B4-BDA6-1D60FF4D05BC}"/>
              </a:ext>
            </a:extLst>
          </p:cNvPr>
          <p:cNvPicPr>
            <a:picLocks noChangeAspect="1"/>
          </p:cNvPicPr>
          <p:nvPr/>
        </p:nvPicPr>
        <p:blipFill>
          <a:blip r:embed="rId2"/>
          <a:stretch>
            <a:fillRect/>
          </a:stretch>
        </p:blipFill>
        <p:spPr>
          <a:xfrm>
            <a:off x="637381" y="749221"/>
            <a:ext cx="6115050" cy="5667375"/>
          </a:xfrm>
          <a:prstGeom prst="rect">
            <a:avLst/>
          </a:prstGeom>
        </p:spPr>
      </p:pic>
    </p:spTree>
    <p:extLst>
      <p:ext uri="{BB962C8B-B14F-4D97-AF65-F5344CB8AC3E}">
        <p14:creationId xmlns:p14="http://schemas.microsoft.com/office/powerpoint/2010/main" val="1823159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1313</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Algorithmic Trading Models for Novavax, BioNTech and Moderna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Oberholster</dc:creator>
  <cp:lastModifiedBy>Sarel Oberholster</cp:lastModifiedBy>
  <cp:revision>20</cp:revision>
  <dcterms:created xsi:type="dcterms:W3CDTF">2021-10-28T19:25:17Z</dcterms:created>
  <dcterms:modified xsi:type="dcterms:W3CDTF">2021-12-15T05:31:25Z</dcterms:modified>
</cp:coreProperties>
</file>